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7" r:id="rId2"/>
    <p:sldId id="258" r:id="rId3"/>
    <p:sldId id="29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92" r:id="rId14"/>
    <p:sldId id="271" r:id="rId15"/>
    <p:sldId id="272" r:id="rId16"/>
    <p:sldId id="273" r:id="rId17"/>
    <p:sldId id="275" r:id="rId18"/>
    <p:sldId id="277" r:id="rId19"/>
    <p:sldId id="278" r:id="rId20"/>
    <p:sldId id="301" r:id="rId21"/>
    <p:sldId id="283" r:id="rId22"/>
    <p:sldId id="284" r:id="rId23"/>
    <p:sldId id="285" r:id="rId24"/>
    <p:sldId id="286" r:id="rId25"/>
    <p:sldId id="288" r:id="rId26"/>
    <p:sldId id="289" r:id="rId27"/>
    <p:sldId id="294" r:id="rId28"/>
    <p:sldId id="280" r:id="rId29"/>
    <p:sldId id="296" r:id="rId30"/>
    <p:sldId id="298" r:id="rId31"/>
    <p:sldId id="297" r:id="rId32"/>
    <p:sldId id="299" r:id="rId33"/>
    <p:sldId id="295" r:id="rId34"/>
    <p:sldId id="281" r:id="rId35"/>
    <p:sldId id="300" r:id="rId3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99"/>
    <a:srgbClr val="9A743A"/>
    <a:srgbClr val="323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897DA2-35F2-42BE-B0DC-445CB0CA1A66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B78B33-CA86-4550-A8B6-2E50A5A4AA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357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36C4D0-0669-4BD9-9753-00400F02A9D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72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79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06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0782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mtClean="0">
                <a:latin typeface="Arial" pitchFamily="34" charset="0"/>
              </a:rPr>
              <a:t>Τεχνική τροποποίηση στον Πίνακα</a:t>
            </a:r>
          </a:p>
        </p:txBody>
      </p:sp>
    </p:spTree>
    <p:extLst>
      <p:ext uri="{BB962C8B-B14F-4D97-AF65-F5344CB8AC3E}">
        <p14:creationId xmlns:p14="http://schemas.microsoft.com/office/powerpoint/2010/main" val="2985980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D47A18-F0B4-4323-8B5E-82BE0045FCF4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659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6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B93279-A803-4F06-8814-A62599149D8C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7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8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D6AF27-5D1C-4EC0-8268-CA68C60F978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073AC-1894-40CF-BD5F-879BD25EC658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4FDE7-DC4E-4EB9-8A3B-2110C802BB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EFEF1-87F8-4FD2-BCC9-0F7055A3C281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421D-BD24-4D55-B9DF-5D1BB8AFC7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14594-5979-4E70-926A-EEFDC500FFDE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A5D5-1E02-489E-9E98-9322595D4E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14AD-9722-4179-B267-B59BFEAA98C5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DD466-B3B2-42B3-9017-64A5BB9EA5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- Ορθογώνιο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21C011-7D24-4A9B-AC2A-1C4E271B8C60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9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5D7F46-4424-4A4E-9D67-B0875F0669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78BD-EA96-4456-BCEC-3197E0373265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5D7B1-C7E5-47BC-9A83-F233DFEB95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1EFDAA-F988-4B46-8F8D-E4CD34E4D46E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80A275-BB20-4109-A6BB-D27228912D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22076-750B-4FD8-AF3E-7BF623304FB8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4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1385-1F39-4B3F-8CE1-5CF9118895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Ορθογώνιο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01EF4F-EB82-4B25-9E86-7CF612EF207C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A260D5-35F6-48B7-B15E-94D0A7CCCF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100212-D2B4-4CF3-82ED-C4E165169380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E904B3-44BD-47DB-8226-F648E542B2E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5 - Διάγραμμα ροής: Διεργασία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- Διάγραμμα ροής: Διεργασία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2EF733-31FB-489C-89E2-E962D62F9F82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DAD302-B53B-4321-9BD0-5132D849E1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3" name="8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982FA94-F32A-4D3D-9337-966BCB0C1F98}" type="datetimeFigureOut">
              <a:rPr lang="el-GR"/>
              <a:pPr>
                <a:defRPr/>
              </a:pPr>
              <a:t>28/9/2015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F34D8E-E243-48AF-A1BF-486080644C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6" r:id="rId2"/>
    <p:sldLayoutId id="2147483709" r:id="rId3"/>
    <p:sldLayoutId id="2147483705" r:id="rId4"/>
    <p:sldLayoutId id="2147483710" r:id="rId5"/>
    <p:sldLayoutId id="2147483704" r:id="rId6"/>
    <p:sldLayoutId id="2147483711" r:id="rId7"/>
    <p:sldLayoutId id="2147483712" r:id="rId8"/>
    <p:sldLayoutId id="2147483713" r:id="rId9"/>
    <p:sldLayoutId id="2147483703" r:id="rId10"/>
    <p:sldLayoutId id="2147483702" r:id="rId11"/>
    <p:sldLayoutId id="214748370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F6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F688B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8CADA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C7B7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44001"/>
            <a:ext cx="7772400" cy="12687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/>
            </a:r>
            <a:b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</a:br>
            <a: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/>
            </a:r>
            <a:b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</a:br>
            <a: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/>
            </a:r>
            <a:b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</a:br>
            <a: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/>
            </a:r>
            <a:b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</a:br>
            <a: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/>
            </a:r>
            <a:b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</a:br>
            <a: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/>
            </a:r>
            <a:b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</a:br>
            <a: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/>
            </a:r>
            <a:br>
              <a:rPr lang="el-GR" altLang="zh-CN" sz="44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</a:br>
            <a:r>
              <a:rPr lang="el-GR" altLang="zh-CN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楷体"/>
                <a:cs typeface="华文楷体"/>
              </a:rPr>
              <a:t>Διάγνωση  και  θεραπεία  των  μικτών  οξεοβασικών  διαταραχών</a:t>
            </a:r>
            <a:endParaRPr lang="en-US" altLang="zh-CN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  <a:ea typeface="华文楷体"/>
              <a:cs typeface="华文楷体"/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2987824" y="5544000"/>
            <a:ext cx="5941276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 algn="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l-GR" sz="2600" b="1" dirty="0">
                <a:latin typeface="Corbel" pitchFamily="34" charset="0"/>
              </a:rPr>
              <a:t>Στρατής  </a:t>
            </a:r>
            <a:r>
              <a:rPr lang="el-GR" sz="2600" b="1" dirty="0" err="1">
                <a:latin typeface="Corbel" pitchFamily="34" charset="0"/>
              </a:rPr>
              <a:t>Κασιμάτης</a:t>
            </a:r>
            <a:endParaRPr lang="el-GR" sz="2600" b="1" dirty="0">
              <a:latin typeface="Corbel" pitchFamily="34" charset="0"/>
            </a:endParaRPr>
          </a:p>
          <a:p>
            <a:pPr marL="26988" algn="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l-GR" sz="2000" b="1" dirty="0">
                <a:latin typeface="Corbel" pitchFamily="34" charset="0"/>
              </a:rPr>
              <a:t>Νεφρολόγος, Γ.Ν. Θεσσαλονίκης  «Ιπποκράτειο»</a:t>
            </a:r>
            <a:endParaRPr lang="en-US" altLang="zh-CN" sz="2000" b="1" dirty="0">
              <a:latin typeface="Gill Sans MT" pitchFamily="34" charset="0"/>
              <a:cs typeface="华文中宋"/>
            </a:endParaRPr>
          </a:p>
        </p:txBody>
      </p:sp>
      <p:pic>
        <p:nvPicPr>
          <p:cNvPr id="4" name="3 - Εικόνα" descr="9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584000"/>
            <a:ext cx="3015938" cy="42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ΜΕΤΑΒΟΛΙΚΗ  ΟΞΕΩΣΗ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ΑΝΑΠΝΕΥΣΤΙΚΗ  ΑΝΤΙΡΡΟΠΗΣΗ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100" y="1447800"/>
            <a:ext cx="7404100" cy="5181600"/>
          </a:xfrm>
        </p:spPr>
        <p:txBody>
          <a:bodyPr/>
          <a:lstStyle/>
          <a:p>
            <a:r>
              <a:rPr lang="el-GR" sz="2000" b="1" dirty="0" smtClean="0"/>
              <a:t>Έφηβος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l-GR" sz="2000" b="1" dirty="0" smtClean="0">
                <a:cs typeface="Arial" pitchFamily="34" charset="0"/>
              </a:rPr>
              <a:t> ετών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Ιστορικό: Πολυουρία και πολυδιψία από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l-GR" sz="1800" b="1" dirty="0" smtClean="0">
                <a:cs typeface="Arial" pitchFamily="34" charset="0"/>
              </a:rPr>
              <a:t>ημέρου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Κλινικά: Σύγχυση, υπογκαιμία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2000" b="1" dirty="0" smtClean="0">
                <a:cs typeface="Arial" pitchFamily="34" charset="0"/>
              </a:rPr>
              <a:t> :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7,25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(</a:t>
            </a:r>
            <a:r>
              <a:rPr lang="el-GR" sz="1800" b="1" dirty="0" smtClean="0">
                <a:cs typeface="Arial" pitchFamily="34" charset="0"/>
              </a:rPr>
              <a:t>οξυαιμία)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20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l-GR" sz="20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(μεταβολική οξέωση)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Σάκχαρο: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600</a:t>
            </a:r>
            <a:r>
              <a:rPr lang="el-GR" sz="20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mg/dl, </a:t>
            </a:r>
            <a:r>
              <a:rPr lang="el-GR" sz="1800" b="1" dirty="0" smtClean="0">
                <a:cs typeface="Arial" pitchFamily="34" charset="0"/>
              </a:rPr>
              <a:t>ΧΑ: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l-GR" sz="1800" b="1" dirty="0" smtClean="0">
                <a:cs typeface="Arial" pitchFamily="34" charset="0"/>
              </a:rPr>
              <a:t>, κετόνη (+) 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Διαβητική κετοξέωση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cs typeface="Arial" pitchFamily="34" charset="0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l-GR" sz="20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</a:p>
          <a:p>
            <a:pPr lvl="2"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Αναμενόμενο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l-GR" sz="1800" b="1" dirty="0" smtClean="0">
                <a:cs typeface="Arial" pitchFamily="34" charset="0"/>
              </a:rPr>
              <a:t>=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40-[(24-10)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1,2] = 40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16,8 =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23,2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endParaRPr lang="el-GR" sz="1800" b="1" dirty="0" smtClean="0">
              <a:cs typeface="Arial" pitchFamily="34" charset="0"/>
            </a:endParaRPr>
          </a:p>
          <a:p>
            <a:pPr lvl="1">
              <a:buFont typeface="Verdana" pitchFamily="34" charset="0"/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l-GR" sz="1800" b="1" dirty="0" smtClean="0">
                <a:cs typeface="Arial" pitchFamily="34" charset="0"/>
              </a:rPr>
              <a:t>ΔΕΝ  υπάρχει ένδειξη αναπνευστικής διαταραχής</a:t>
            </a:r>
          </a:p>
          <a:p>
            <a:pPr lvl="2"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Αν το μετρούμενο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&gt;&gt;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mmHg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buFont typeface="Wingdings 2" pitchFamily="18" charset="2"/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1800" b="1" dirty="0" smtClean="0">
                <a:cs typeface="Arial" pitchFamily="34" charset="0"/>
              </a:rPr>
              <a:t>Θα συνυπήρχε αναπνευστική οξέωση</a:t>
            </a:r>
          </a:p>
          <a:p>
            <a:pPr lvl="2"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 Αν το μετρούμενο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&lt;&lt;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mmHg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buFont typeface="Wingdings 2" pitchFamily="18" charset="2"/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1800" b="1" dirty="0" smtClean="0">
                <a:cs typeface="Arial" pitchFamily="34" charset="0"/>
              </a:rPr>
              <a:t> Θα συνυπήρχε αναπνευστική αλκάλωση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ü"/>
            </a:pPr>
            <a:endParaRPr lang="en-US" sz="1800" b="1" dirty="0" smtClean="0">
              <a:latin typeface="Corbel" pitchFamily="34" charset="0"/>
              <a:cs typeface="Arial" pitchFamily="34" charset="0"/>
            </a:endParaRPr>
          </a:p>
          <a:p>
            <a:pPr lvl="1">
              <a:buFont typeface="Verdana" pitchFamily="34" charset="0"/>
              <a:buNone/>
            </a:pPr>
            <a:endParaRPr lang="el-GR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 descr="diabet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924175"/>
            <a:ext cx="1543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ΜΕΤΑΒΟΛΙΚΗ  ΑΛΚΑΛΩΣΗ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ΦΥΣΙΟΛΟΓΙΚΗ  ΑΝΤΙΡΡΟΠΗΣΗ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752600"/>
            <a:ext cx="7650163" cy="4800600"/>
          </a:xfrm>
        </p:spPr>
        <p:txBody>
          <a:bodyPr>
            <a:normAutofit/>
          </a:bodyPr>
          <a:lstStyle/>
          <a:p>
            <a:pPr algn="just"/>
            <a:endParaRPr lang="el-GR" sz="2000" b="1" dirty="0" smtClean="0">
              <a:cs typeface="Arial" pitchFamily="34" charset="0"/>
            </a:endParaRPr>
          </a:p>
          <a:p>
            <a:r>
              <a:rPr lang="el-GR" sz="2000" b="1" dirty="0" smtClean="0">
                <a:cs typeface="Arial" pitchFamily="34" charset="0"/>
              </a:rPr>
              <a:t>Σε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μεταβολική αλκάλωση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εκδηλώνεται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err="1" smtClean="0">
                <a:cs typeface="Arial" pitchFamily="34" charset="0"/>
              </a:rPr>
              <a:t>αντιρροπιστικά</a:t>
            </a:r>
            <a:r>
              <a:rPr lang="el-GR" sz="2000" b="1" dirty="0" smtClean="0">
                <a:cs typeface="Arial" pitchFamily="34" charset="0"/>
              </a:rPr>
              <a:t>  </a:t>
            </a:r>
            <a:r>
              <a:rPr lang="el-GR" sz="2000" b="1" dirty="0" err="1" smtClean="0">
                <a:cs typeface="Arial" pitchFamily="34" charset="0"/>
              </a:rPr>
              <a:t>υποαερισμός</a:t>
            </a:r>
            <a:r>
              <a:rPr lang="el-GR" sz="2000" b="1" dirty="0" smtClean="0">
                <a:cs typeface="Arial" pitchFamily="34" charset="0"/>
              </a:rPr>
              <a:t> με αύξηση του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που μπορεί  να  υπολογιστεί από τον τύπο: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l-GR" sz="1800" b="1" dirty="0" smtClean="0"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2000" b="1" dirty="0" smtClean="0">
                <a:cs typeface="Arial" pitchFamily="34" charset="0"/>
              </a:rPr>
              <a:t>Για κάθε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αύξηση 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αναμένεται αύξηση του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 κατά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0,7</a:t>
            </a:r>
            <a:r>
              <a:rPr lang="el-GR" sz="20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n-US" sz="2000" b="1" baseline="30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(1)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endParaRPr lang="el-GR" sz="2000" b="1" baseline="30000" dirty="0" smtClean="0">
              <a:solidFill>
                <a:srgbClr val="0070C0"/>
              </a:solidFill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endParaRPr lang="el-GR" sz="2000" b="1" baseline="30000" dirty="0" smtClean="0">
              <a:solidFill>
                <a:srgbClr val="0070C0"/>
              </a:solidFill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l-GR" sz="2000" b="1" dirty="0" smtClean="0">
                <a:cs typeface="Arial" pitchFamily="34" charset="0"/>
              </a:rPr>
              <a:t>Το όριο της αντιρρόπησης για το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είναι τα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mmHg</a:t>
            </a: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endParaRPr lang="en-US" sz="2000" b="1" dirty="0" smtClean="0"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endParaRPr lang="en-US" sz="1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Verdana" pitchFamily="34" charset="0"/>
              <a:buNone/>
            </a:pPr>
            <a:endParaRPr lang="el-GR" sz="1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r">
              <a:lnSpc>
                <a:spcPct val="90000"/>
              </a:lnSpc>
              <a:buFont typeface="Verdana" pitchFamily="34" charset="0"/>
              <a:buNone/>
            </a:pP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Javaheri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et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al, Chest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1982;81:296-301</a:t>
            </a:r>
            <a:endParaRPr lang="el-GR" sz="1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ΜΕΤΑΒΟΛΙΚΗ  ΑΛΚΑΛΩΣΗ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ΑΝΑΠΝΕΥΣΤΙΚΗ  ΑΝΤΙΡΡΟΠΗΣΗ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000" b="1" dirty="0" smtClean="0">
                <a:cs typeface="Arial" pitchFamily="34" charset="0"/>
              </a:rPr>
              <a:t>Άντρας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el-GR" sz="2000" b="1" dirty="0" smtClean="0">
                <a:cs typeface="Arial" pitchFamily="34" charset="0"/>
              </a:rPr>
              <a:t> ετών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800" b="1" dirty="0" smtClean="0">
                <a:cs typeface="Arial" pitchFamily="34" charset="0"/>
              </a:rPr>
              <a:t>Ιστορικό: ΧΑΠ, Δεξιά καρδιακή ανεπάρκεια υπό </a:t>
            </a:r>
            <a:r>
              <a:rPr lang="el-GR" sz="1800" b="1" dirty="0" err="1" smtClean="0">
                <a:cs typeface="Arial" pitchFamily="34" charset="0"/>
              </a:rPr>
              <a:t>θειαζίδη</a:t>
            </a:r>
            <a:endParaRPr lang="el-GR" sz="18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800" b="1" dirty="0" smtClean="0">
                <a:cs typeface="Arial" pitchFamily="34" charset="0"/>
              </a:rPr>
              <a:t>Κλινικά: Δύσπνοια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1600" b="1" dirty="0" smtClean="0">
                <a:cs typeface="Arial" pitchFamily="34" charset="0"/>
              </a:rPr>
              <a:t> 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7,48 </a:t>
            </a:r>
            <a:r>
              <a:rPr lang="en-US" sz="1800" b="1" dirty="0" smtClean="0">
                <a:cs typeface="Arial" pitchFamily="34" charset="0"/>
              </a:rPr>
              <a:t>(</a:t>
            </a:r>
            <a:r>
              <a:rPr lang="el-GR" sz="1800" b="1" dirty="0" err="1" smtClean="0">
                <a:cs typeface="Arial" pitchFamily="34" charset="0"/>
              </a:rPr>
              <a:t>αλκαλαιμία</a:t>
            </a:r>
            <a:r>
              <a:rPr lang="el-GR" sz="1800" b="1" dirty="0" smtClean="0">
                <a:cs typeface="Arial" pitchFamily="34" charset="0"/>
              </a:rPr>
              <a:t>)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: 50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</a:t>
            </a:r>
            <a:r>
              <a:rPr lang="en-US" sz="1800" b="1" dirty="0">
                <a:latin typeface="Corbel" pitchFamily="34" charset="0"/>
                <a:cs typeface="Arial" pitchFamily="34" charset="0"/>
              </a:rPr>
              <a:t>L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(μεταβολική </a:t>
            </a:r>
            <a:r>
              <a:rPr lang="el-GR" sz="1800" b="1" dirty="0" err="1" smtClean="0">
                <a:cs typeface="Arial" pitchFamily="34" charset="0"/>
              </a:rPr>
              <a:t>αλκάλωση</a:t>
            </a:r>
            <a:r>
              <a:rPr lang="el-GR" sz="1800" b="1" dirty="0" smtClean="0">
                <a:cs typeface="Arial" pitchFamily="34" charset="0"/>
              </a:rPr>
              <a:t>)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800" b="1" dirty="0" smtClean="0">
                <a:cs typeface="Arial" pitchFamily="34" charset="0"/>
              </a:rPr>
              <a:t>Κ</a:t>
            </a:r>
            <a:r>
              <a:rPr lang="el-GR" sz="1800" b="1" baseline="30000" dirty="0" smtClean="0">
                <a:cs typeface="Arial" pitchFamily="34" charset="0"/>
              </a:rPr>
              <a:t>+</a:t>
            </a:r>
            <a:r>
              <a:rPr lang="el-GR" sz="1800" b="1" dirty="0" smtClean="0"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endParaRPr lang="el-GR" sz="1800" b="1" dirty="0" smtClean="0">
              <a:cs typeface="Arial" pitchFamily="34" charset="0"/>
            </a:endParaRPr>
          </a:p>
          <a:p>
            <a:pPr marL="886968" lvl="2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l-GR" sz="1800" b="1" dirty="0" smtClean="0">
                <a:cs typeface="Arial" pitchFamily="34" charset="0"/>
              </a:rPr>
              <a:t>Μεταβολική </a:t>
            </a:r>
            <a:r>
              <a:rPr lang="el-GR" sz="1800" b="1" dirty="0" err="1" smtClean="0">
                <a:cs typeface="Arial" pitchFamily="34" charset="0"/>
              </a:rPr>
              <a:t>αλκάλωση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από διουρητικά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baseline="-25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: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</a:p>
          <a:p>
            <a:pPr marL="886968"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b="1" dirty="0" smtClean="0">
                <a:cs typeface="Arial" pitchFamily="34" charset="0"/>
              </a:rPr>
              <a:t>Αναμενόμενο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από αντιρρόπηση = </a:t>
            </a:r>
          </a:p>
          <a:p>
            <a:pPr marL="886968" lvl="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1600" b="1" dirty="0" smtClean="0">
                <a:cs typeface="Arial" pitchFamily="34" charset="0"/>
              </a:rPr>
              <a:t>	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40 + [(50 - 24) Χ 0,7] = 40 + 18,2 =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58,2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cs typeface="Arial" pitchFamily="34" charset="0"/>
              </a:rPr>
              <a:t>→ </a:t>
            </a:r>
            <a:endParaRPr lang="el-GR" sz="18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l-GR" sz="1800" b="1" dirty="0" smtClean="0">
                <a:cs typeface="Arial" pitchFamily="34" charset="0"/>
              </a:rPr>
              <a:t>		Επειδή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70&gt;&gt;58,2 </a:t>
            </a:r>
            <a:r>
              <a:rPr lang="el-GR" sz="1800" b="1" dirty="0" smtClean="0">
                <a:cs typeface="Arial" pitchFamily="34" charset="0"/>
              </a:rPr>
              <a:t>και επειδή τα </a:t>
            </a:r>
            <a:r>
              <a:rPr lang="el-GR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60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είναι το όριο της 	αναπνευστικής αντιρρόπησης συνυπάρχει αναπνευστική </a:t>
            </a:r>
            <a:r>
              <a:rPr lang="en-US" sz="1800" b="1" dirty="0" smtClean="0">
                <a:cs typeface="Arial" pitchFamily="34" charset="0"/>
              </a:rPr>
              <a:t>  	</a:t>
            </a:r>
            <a:r>
              <a:rPr lang="el-GR" sz="1800" b="1" dirty="0" smtClean="0">
                <a:cs typeface="Arial" pitchFamily="34" charset="0"/>
              </a:rPr>
              <a:t>οξέωση</a:t>
            </a:r>
          </a:p>
          <a:p>
            <a:pPr marL="886968"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b="1" dirty="0" smtClean="0">
                <a:cs typeface="Arial" pitchFamily="34" charset="0"/>
              </a:rPr>
              <a:t> Αν το μετρούμενο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&lt;&lt;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58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cs typeface="Arial" pitchFamily="34" charset="0"/>
              </a:rPr>
              <a:t>→</a:t>
            </a:r>
            <a:r>
              <a:rPr lang="el-GR" sz="1800" b="1" dirty="0" smtClean="0">
                <a:cs typeface="Arial" pitchFamily="34" charset="0"/>
              </a:rPr>
              <a:t> </a:t>
            </a:r>
          </a:p>
          <a:p>
            <a:pPr marL="886968" lvl="2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1800" b="1" dirty="0" smtClean="0">
                <a:cs typeface="Arial" pitchFamily="34" charset="0"/>
              </a:rPr>
              <a:t>	 Θα συνυπήρχε αναπνευστική </a:t>
            </a:r>
            <a:r>
              <a:rPr lang="el-GR" sz="1800" b="1" dirty="0" err="1" smtClean="0">
                <a:cs typeface="Arial" pitchFamily="34" charset="0"/>
              </a:rPr>
              <a:t>αλκάλωση</a:t>
            </a:r>
            <a:endParaRPr lang="en-US" sz="1800" b="1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 descr="hct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44792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ΑΝΑΠΝΕΥΣΤΙΚΗ  ΟΞΕΩΣΗ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ΦΥΣΙΟΛΟΓΙΚΗ  ΑΝΤΙΡΡΟΠΗΣΗ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1295400" y="1600200"/>
            <a:ext cx="7620000" cy="5029200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cs typeface="Arial" pitchFamily="34" charset="0"/>
              </a:rPr>
              <a:t>Σε οξεία αναπνευστική οξέωση εκδηλώνεται άμεσα μία αύξηση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2000" b="1" baseline="30000" dirty="0" smtClean="0">
                <a:cs typeface="Arial" pitchFamily="34" charset="0"/>
              </a:rPr>
              <a:t>-</a:t>
            </a:r>
            <a:r>
              <a:rPr lang="el-GR" sz="2000" b="1" dirty="0" smtClean="0">
                <a:cs typeface="Arial" pitchFamily="34" charset="0"/>
              </a:rPr>
              <a:t> σύμφωνα με την αντίδραση: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↑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+ Η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Ο → Η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→ Η</a:t>
            </a:r>
            <a:r>
              <a:rPr lang="en-US" sz="1800" b="1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↑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HCO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b="1" dirty="0" smtClean="0">
                <a:cs typeface="Arial" pitchFamily="34" charset="0"/>
              </a:rPr>
              <a:t>Η σχετική αύξηση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δεν ξεπερνά τα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2- 4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mmol/L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buFont typeface="Verdana" pitchFamily="34" charset="0"/>
              <a:buNone/>
            </a:pPr>
            <a:endParaRPr lang="el-GR" sz="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000" b="1" dirty="0" smtClean="0">
                <a:cs typeface="Arial" pitchFamily="34" charset="0"/>
              </a:rPr>
              <a:t>Σε χρόνια αναπνευστική οξέωση εκδηλώνεται </a:t>
            </a:r>
            <a:r>
              <a:rPr lang="el-GR" sz="2000" b="1" dirty="0" err="1" smtClean="0">
                <a:cs typeface="Arial" pitchFamily="34" charset="0"/>
              </a:rPr>
              <a:t>αντιρροπιστικά</a:t>
            </a:r>
            <a:r>
              <a:rPr lang="el-GR" sz="2000" b="1" dirty="0" smtClean="0">
                <a:cs typeface="Arial" pitchFamily="34" charset="0"/>
              </a:rPr>
              <a:t> αύξηση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2000" b="1" baseline="30000" dirty="0" smtClean="0">
                <a:cs typeface="Arial" pitchFamily="34" charset="0"/>
              </a:rPr>
              <a:t>-</a:t>
            </a:r>
            <a:r>
              <a:rPr lang="el-GR" sz="2000" b="1" dirty="0" smtClean="0">
                <a:cs typeface="Arial" pitchFamily="34" charset="0"/>
              </a:rPr>
              <a:t> μέσα από αυξημένη νεφρική παραγωγή τους που  μπορεί  να  υπολογιστεί  από  τον  τύπο:</a:t>
            </a:r>
            <a:r>
              <a:rPr lang="en-US" sz="9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Για κάθε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n-US" sz="1800" b="1" baseline="30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αύξηση του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baseline="-25000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αναμένεται αύξηση των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700" b="1" baseline="30000" dirty="0" smtClean="0">
                <a:cs typeface="Arial" pitchFamily="34" charset="0"/>
              </a:rPr>
              <a:t>-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κατά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0,35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800" b="1" baseline="30000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l-GR" sz="16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1800" b="1" dirty="0" smtClean="0">
                <a:cs typeface="Arial" pitchFamily="34" charset="0"/>
              </a:rPr>
              <a:t>Το όριο της αντιρρόπησης για τα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700" b="1" baseline="30000" dirty="0" smtClean="0">
                <a:cs typeface="Arial" pitchFamily="34" charset="0"/>
              </a:rPr>
              <a:t>-</a:t>
            </a:r>
            <a:r>
              <a:rPr lang="el-GR" sz="1800" b="1" dirty="0" smtClean="0">
                <a:cs typeface="Arial" pitchFamily="34" charset="0"/>
              </a:rPr>
              <a:t> είναι τα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45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endParaRPr lang="en-US" sz="1800" b="1" dirty="0" smtClean="0">
              <a:latin typeface="Corbe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1800" b="1" dirty="0" smtClean="0">
                <a:cs typeface="Arial" pitchFamily="34" charset="0"/>
              </a:rPr>
              <a:t>Η αντιρρόπηση  ξεκινάει την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800" b="1" baseline="30000" dirty="0" smtClean="0">
                <a:cs typeface="Arial" pitchFamily="34" charset="0"/>
              </a:rPr>
              <a:t>η</a:t>
            </a:r>
            <a:r>
              <a:rPr lang="el-GR" sz="1800" b="1" dirty="0" smtClean="0">
                <a:cs typeface="Arial" pitchFamily="34" charset="0"/>
              </a:rPr>
              <a:t> ημέρα και  ολοκληρώνεται σε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ημέρες</a:t>
            </a:r>
            <a:endParaRPr lang="en-US" sz="1800" b="1" dirty="0" smtClean="0">
              <a:cs typeface="Arial" pitchFamily="34" charset="0"/>
            </a:endParaRPr>
          </a:p>
          <a:p>
            <a:pPr lvl="1" algn="r">
              <a:lnSpc>
                <a:spcPct val="80000"/>
              </a:lnSpc>
              <a:buFont typeface="Verdana" pitchFamily="34" charset="0"/>
              <a:buNone/>
            </a:pPr>
            <a:r>
              <a:rPr lang="en-US" sz="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l-GR" sz="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l-GR" sz="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l-GR" sz="1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r">
              <a:lnSpc>
                <a:spcPct val="80000"/>
              </a:lnSpc>
              <a:buFont typeface="Verdana" pitchFamily="34" charset="0"/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			</a:t>
            </a:r>
            <a:r>
              <a:rPr lang="el-GR" sz="1600" i="1" dirty="0" smtClean="0">
                <a:solidFill>
                  <a:srgbClr val="0070C0"/>
                </a:solidFill>
                <a:cs typeface="Arial" pitchFamily="34" charset="0"/>
              </a:rPr>
              <a:t>             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      </a:t>
            </a:r>
          </a:p>
          <a:p>
            <a:pPr lvl="1" algn="r">
              <a:lnSpc>
                <a:spcPct val="80000"/>
              </a:lnSpc>
              <a:buFont typeface="Verdana" pitchFamily="34" charset="0"/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Brackett NCJ et al, N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Engl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J Med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1969;280:124-30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ΑΝΑΠΝΕΥΣΤΙΚΗ  ΟΞΕΩΣΗ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 ΜΕΤΑΒΟΛΙΚΗ  ΑΝΤΙΡΡΟΠΗΣΗ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2988" y="1447800"/>
            <a:ext cx="7948612" cy="5334000"/>
          </a:xfrm>
        </p:spPr>
        <p:txBody>
          <a:bodyPr/>
          <a:lstStyle/>
          <a:p>
            <a:r>
              <a:rPr lang="el-GR" sz="2000" b="1" dirty="0" smtClean="0">
                <a:cs typeface="Arial" pitchFamily="34" charset="0"/>
              </a:rPr>
              <a:t>Άντρας 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el-GR" sz="2000" b="1" dirty="0" smtClean="0">
                <a:cs typeface="Arial" pitchFamily="34" charset="0"/>
              </a:rPr>
              <a:t>  ετών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Ιστορικό: Χρόνια βρογχίτιδας, διάρροιες από ημερών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Κλινικά: Εμπύρετο,  δύσπνοια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 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7,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(</a:t>
            </a:r>
            <a:r>
              <a:rPr lang="el-GR" sz="1800" b="1" dirty="0" smtClean="0">
                <a:cs typeface="Arial" pitchFamily="34" charset="0"/>
              </a:rPr>
              <a:t>οξυαιμία)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endParaRPr lang="el-GR" sz="1800" b="1" dirty="0" smtClean="0">
              <a:cs typeface="Arial" pitchFamily="34" charset="0"/>
            </a:endParaRP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Αναπνευστική οξέωση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Αναμενόμενα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800" b="1" baseline="-25000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από αντιρρόπηση = </a:t>
            </a:r>
          </a:p>
          <a:p>
            <a:pPr lvl="2">
              <a:buFont typeface="Wingdings 2" pitchFamily="18" charset="2"/>
              <a:buNone/>
            </a:pPr>
            <a:r>
              <a:rPr lang="el-GR" sz="1800" b="1" dirty="0" smtClean="0">
                <a:cs typeface="Arial" pitchFamily="34" charset="0"/>
              </a:rPr>
              <a:t>	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24 + [(70 - 40)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0,35] = 24 + 10,5 =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34,5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</a:t>
            </a:r>
            <a:r>
              <a:rPr lang="en-US" sz="1800" b="1" dirty="0" smtClean="0">
                <a:cs typeface="Arial" pitchFamily="34" charset="0"/>
              </a:rPr>
              <a:t>L</a:t>
            </a:r>
            <a:r>
              <a:rPr lang="en-US" sz="1800" b="1" dirty="0" smtClean="0">
                <a:cs typeface="Arial" pitchFamily="34" charset="0"/>
              </a:rPr>
              <a:t>→ </a:t>
            </a:r>
            <a:endParaRPr lang="el-GR" sz="1800" b="1" dirty="0" smtClean="0">
              <a:cs typeface="Arial" pitchFamily="34" charset="0"/>
            </a:endParaRPr>
          </a:p>
          <a:p>
            <a:pPr lvl="1">
              <a:buFont typeface="Verdana" pitchFamily="34" charset="0"/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l-GR" sz="1800" b="1" dirty="0" smtClean="0">
                <a:cs typeface="Arial" pitchFamily="34" charset="0"/>
              </a:rPr>
              <a:t>Επειδή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30 &lt; 34,5 </a:t>
            </a:r>
            <a:r>
              <a:rPr lang="el-GR" sz="1800" b="1" dirty="0" smtClean="0">
                <a:cs typeface="Arial" pitchFamily="34" charset="0"/>
              </a:rPr>
              <a:t>φαίνεται να συνυπάρχει μεταβολική οξέωση από τις διάρροιες.  Εναλλακτικά θα μπορούσε να συνυπάρχει οξεία   συνιστώσα (πνευμονία) σε μια ηπιότερη χρόνια αναπνευστική οξέωση</a:t>
            </a:r>
          </a:p>
          <a:p>
            <a:pPr lvl="2"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Αν τα υπολογιζόμενα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&gt;&gt; 36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cs typeface="Arial" pitchFamily="34" charset="0"/>
              </a:rPr>
              <a:t>→</a:t>
            </a:r>
            <a:r>
              <a:rPr lang="el-GR" sz="1800" b="1" dirty="0" smtClean="0">
                <a:cs typeface="Arial" pitchFamily="34" charset="0"/>
              </a:rPr>
              <a:t> </a:t>
            </a:r>
          </a:p>
          <a:p>
            <a:pPr lvl="2">
              <a:buFont typeface="Wingdings 2" pitchFamily="18" charset="2"/>
              <a:buNone/>
            </a:pPr>
            <a:r>
              <a:rPr lang="el-GR" sz="1800" b="1" dirty="0" smtClean="0">
                <a:cs typeface="Arial" pitchFamily="34" charset="0"/>
              </a:rPr>
              <a:t>	 Θα συνυπήρχε μεταβολική αλκάλωση</a:t>
            </a:r>
          </a:p>
          <a:p>
            <a:pPr lvl="2">
              <a:buFont typeface="Wingdings" pitchFamily="2" charset="2"/>
              <a:buChar char="ü"/>
            </a:pP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ü"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3 - Εικόνα" descr="chronic_obstructive_pulmonary_disease_cop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850" y="2232025"/>
            <a:ext cx="14287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ΑΝΑΠΝΕΥΣΤΙΚΗ ΑΛΚΑΛΩΣΗ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ΦΥΣΙΟΛΟΓΙΚΗ ΑΝΤΙΡΡΟΠΗΣΗ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5105400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cs typeface="Arial" pitchFamily="34" charset="0"/>
              </a:rPr>
              <a:t>Σε οξεία αναπνευστική αλκάλωση εκδηλώνεται άμεσα μια μείωση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2000" b="1" baseline="30000" dirty="0" smtClean="0">
                <a:cs typeface="Arial" pitchFamily="34" charset="0"/>
              </a:rPr>
              <a:t>-</a:t>
            </a:r>
            <a:r>
              <a:rPr lang="el-GR" sz="2000" b="1" dirty="0" smtClean="0">
                <a:cs typeface="Arial" pitchFamily="34" charset="0"/>
              </a:rPr>
              <a:t> σύμφωνα με την αντίδραση: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↓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+ Η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Ο → Η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→ Η</a:t>
            </a:r>
            <a:r>
              <a:rPr lang="en-US" sz="1800" b="1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↓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buFont typeface="Arial" pitchFamily="34" charset="0"/>
              <a:buChar char="•"/>
            </a:pPr>
            <a:r>
              <a:rPr lang="el-GR" sz="2000" b="1" dirty="0" smtClean="0">
                <a:cs typeface="Arial" pitchFamily="34" charset="0"/>
              </a:rPr>
              <a:t>Η σχετική μείωση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baseline="-25000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δεν ξεπερνά τα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2-4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mmol/l</a:t>
            </a:r>
          </a:p>
          <a:p>
            <a:pPr lvl="1" algn="just">
              <a:lnSpc>
                <a:spcPct val="80000"/>
              </a:lnSpc>
              <a:buFont typeface="Verdana" pitchFamily="34" charset="0"/>
              <a:buNone/>
            </a:pPr>
            <a:endParaRPr lang="el-GR" sz="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l-GR" sz="2000" b="1" dirty="0" smtClean="0">
                <a:cs typeface="Arial" pitchFamily="34" charset="0"/>
              </a:rPr>
              <a:t>Σε χρόνια αναπνευστική αλκάλωση εκδηλώνεται </a:t>
            </a:r>
            <a:r>
              <a:rPr lang="el-GR" sz="2000" b="1" dirty="0" err="1" smtClean="0">
                <a:cs typeface="Arial" pitchFamily="34" charset="0"/>
              </a:rPr>
              <a:t>αντιρροπιστικά</a:t>
            </a:r>
            <a:r>
              <a:rPr lang="el-GR" sz="2000" b="1" dirty="0" smtClean="0">
                <a:cs typeface="Arial" pitchFamily="34" charset="0"/>
              </a:rPr>
              <a:t>  ελάττωση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2000" b="1" baseline="30000" dirty="0" smtClean="0">
                <a:cs typeface="Arial" pitchFamily="34" charset="0"/>
              </a:rPr>
              <a:t>-</a:t>
            </a:r>
            <a:r>
              <a:rPr lang="el-GR" sz="2000" b="1" dirty="0" smtClean="0">
                <a:cs typeface="Arial" pitchFamily="34" charset="0"/>
              </a:rPr>
              <a:t> μέσα από αυξημένη νεφρική αποβολή τους που  μπορεί  να  υπολογιστεί  από  τον  τύπο:</a:t>
            </a:r>
            <a:r>
              <a:rPr lang="en-US" sz="2000" b="1" baseline="30000" dirty="0" smtClean="0">
                <a:solidFill>
                  <a:srgbClr val="0070C0"/>
                </a:solidFill>
                <a:cs typeface="Arial" pitchFamily="34" charset="0"/>
              </a:rPr>
              <a:t>	</a:t>
            </a:r>
            <a:r>
              <a:rPr lang="en-US" sz="9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Για κάθε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n-US" sz="1800" b="1" baseline="30000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μείωση του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baseline="-25000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αναμένεται ελάττωση των</a:t>
            </a:r>
            <a:r>
              <a:rPr lang="el-GR" sz="22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κατά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0,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n-US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l-GR" sz="16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1800" b="1" dirty="0" smtClean="0">
                <a:cs typeface="Arial" pitchFamily="34" charset="0"/>
              </a:rPr>
              <a:t>Το  όριο  της  αντιρρόπησης  για  τα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l-GR" sz="1800" b="1" dirty="0" smtClean="0">
                <a:cs typeface="Arial" pitchFamily="34" charset="0"/>
              </a:rPr>
              <a:t> είναι  τα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l-GR" sz="1800" b="1" dirty="0" smtClean="0">
                <a:cs typeface="Arial" pitchFamily="34" charset="0"/>
              </a:rPr>
              <a:t>Η αντιρρόπηση  ολοκληρώνεται σε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3-5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ημέρες</a:t>
            </a:r>
            <a:endParaRPr lang="en-US" sz="1800" b="1" dirty="0" smtClean="0">
              <a:latin typeface="Corbe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Verdana" pitchFamily="34" charset="0"/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Verdana" pitchFamily="34" charset="0"/>
              <a:buNone/>
            </a:pPr>
            <a:r>
              <a:rPr lang="en-US" sz="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l-GR" sz="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</a:t>
            </a:r>
            <a:endParaRPr lang="el-GR" sz="9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r">
              <a:lnSpc>
                <a:spcPct val="80000"/>
              </a:lnSpc>
              <a:buFont typeface="Verdana" pitchFamily="34" charset="0"/>
              <a:buNone/>
            </a:pP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(1)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Gennari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FJ et al, J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Clin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Invest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51,1722-1729(1972</a:t>
            </a:r>
            <a:r>
              <a:rPr lang="el-GR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ΑΝΑΠΝΕΥΣΤΙΚΗ ΑΛΚΑΛΩΣΗ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 ΜΕΤΑΒΟΛΙΚΗ ΑΝΤΙΡΡΟΠΗΣΗ</a:t>
            </a:r>
            <a:endParaRPr lang="el-G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1600" y="1219200"/>
            <a:ext cx="7543800" cy="5638800"/>
          </a:xfrm>
        </p:spPr>
        <p:txBody>
          <a:bodyPr/>
          <a:lstStyle/>
          <a:p>
            <a:r>
              <a:rPr lang="el-GR" sz="2000" b="1" dirty="0" smtClean="0">
                <a:cs typeface="Arial" pitchFamily="34" charset="0"/>
              </a:rPr>
              <a:t>Γυναίκα 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l-GR" sz="2000" b="1" dirty="0" smtClean="0">
                <a:cs typeface="Arial" pitchFamily="34" charset="0"/>
              </a:rPr>
              <a:t>  ετών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Ιστορικό: Βρέθηκε στο σπίτι της σε λήθαργο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Κλινικά: Ταχύπνοια, μη ειδικά σημεία από το ΚΝΣ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 :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7,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(</a:t>
            </a:r>
            <a:r>
              <a:rPr lang="el-GR" sz="1800" b="1" dirty="0" smtClean="0">
                <a:cs typeface="Arial" pitchFamily="34" charset="0"/>
              </a:rPr>
              <a:t>αλκαλαιμία)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 </a:t>
            </a:r>
            <a:r>
              <a:rPr lang="el-GR" sz="1800" b="1" dirty="0" smtClean="0">
                <a:cs typeface="Arial" pitchFamily="34" charset="0"/>
              </a:rPr>
              <a:t>(</a:t>
            </a:r>
            <a:r>
              <a:rPr lang="el-GR" sz="1800" b="1" dirty="0" smtClean="0">
                <a:cs typeface="Arial" pitchFamily="34" charset="0"/>
              </a:rPr>
              <a:t>αναπνευστική αλκάλωση)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Σαλικυλικά: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75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mg/dl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Αναπνευστική αλκάλωση από δηλητηρίαση από ασπιρίνη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Η αναπνευστική αλκάλωση είναι προφανώς οξεία, χωρίς νεφρική αντιρρόπηση </a:t>
            </a:r>
            <a:r>
              <a:rPr lang="en-US" sz="1800" b="1" dirty="0" smtClean="0">
                <a:cs typeface="Arial" pitchFamily="34" charset="0"/>
              </a:rPr>
              <a:t>→</a:t>
            </a:r>
            <a:r>
              <a:rPr lang="el-GR" sz="1800" b="1" dirty="0" smtClean="0">
                <a:cs typeface="Arial" pitchFamily="34" charset="0"/>
              </a:rPr>
              <a:t> αναμενόμενα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l-GR" sz="1800" b="1" baseline="-25000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: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4 =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</a:p>
          <a:p>
            <a:pPr lvl="2">
              <a:buFont typeface="Wingdings 2" pitchFamily="18" charset="2"/>
              <a:buNone/>
            </a:pPr>
            <a:r>
              <a:rPr lang="el-GR" sz="1800" b="1" dirty="0" smtClean="0">
                <a:cs typeface="Arial" pitchFamily="34" charset="0"/>
              </a:rPr>
              <a:t>	Επειδή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13&lt;&lt;20 </a:t>
            </a:r>
            <a:r>
              <a:rPr lang="el-GR" sz="1800" b="1" dirty="0" smtClean="0">
                <a:cs typeface="Arial" pitchFamily="34" charset="0"/>
              </a:rPr>
              <a:t>συνυπάρχει μεταβολική οξέωση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	Αν τα υπολογιζόμενα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&gt;&gt; 20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cs typeface="Arial" pitchFamily="34" charset="0"/>
              </a:rPr>
              <a:t>→ </a:t>
            </a:r>
            <a:endParaRPr lang="el-GR" sz="1800" b="1" dirty="0" smtClean="0">
              <a:cs typeface="Arial" pitchFamily="34" charset="0"/>
            </a:endParaRPr>
          </a:p>
          <a:p>
            <a:pPr lvl="2">
              <a:buFont typeface="Wingdings 2" pitchFamily="18" charset="2"/>
              <a:buNone/>
            </a:pPr>
            <a:r>
              <a:rPr lang="el-GR" sz="1800" b="1" dirty="0" smtClean="0">
                <a:cs typeface="Arial" pitchFamily="34" charset="0"/>
              </a:rPr>
              <a:t>	Θα συνυπήρχε μεταβολική αλκάλωση</a:t>
            </a:r>
          </a:p>
        </p:txBody>
      </p:sp>
      <p:pic>
        <p:nvPicPr>
          <p:cNvPr id="4" name="3 - Εικόνα" descr="Ασπιρίνη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519363"/>
            <a:ext cx="9334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chemeClr val="accent6">
                    <a:lumMod val="50000"/>
                  </a:schemeClr>
                </a:solidFill>
              </a:rPr>
              <a:t>ΤΟ 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pH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3000" b="1" dirty="0" smtClean="0">
                <a:solidFill>
                  <a:schemeClr val="accent6">
                    <a:lumMod val="50000"/>
                  </a:schemeClr>
                </a:solidFill>
              </a:rPr>
              <a:t>  ΣΤΙΣ  ΜΙΚΤΕΣ  ΔΙΑΤΑΡΑΧΕΣ</a:t>
            </a: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68413"/>
            <a:ext cx="7639050" cy="4979987"/>
          </a:xfrm>
        </p:spPr>
        <p:txBody>
          <a:bodyPr>
            <a:norm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b="1" dirty="0" smtClean="0"/>
              <a:t>Μικτή  οξεοβασική διαταραχή είναι η ταυτόχρονη παρουσία δύο ή περισσότερων απλών διαταραχών, οι οποίες μπορεί να μεταβάλλουν την οξύτητα του αίματος προς την </a:t>
            </a:r>
            <a:r>
              <a:rPr lang="el-GR" sz="1800" b="1" dirty="0" smtClean="0">
                <a:solidFill>
                  <a:srgbClr val="FF0000"/>
                </a:solidFill>
              </a:rPr>
              <a:t>ίδια</a:t>
            </a:r>
            <a:r>
              <a:rPr lang="el-GR" sz="1800" b="1" dirty="0" smtClean="0"/>
              <a:t>  ή προς </a:t>
            </a:r>
            <a:r>
              <a:rPr lang="el-GR" sz="1800" b="1" dirty="0" smtClean="0">
                <a:solidFill>
                  <a:srgbClr val="FF0000"/>
                </a:solidFill>
              </a:rPr>
              <a:t>αντίθετες κατευθύνσεις</a:t>
            </a:r>
          </a:p>
          <a:p>
            <a:pPr marL="365760" indent="-283464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b="1" dirty="0" smtClean="0"/>
              <a:t>Σε μικτές οξεοβασικές διαταραχές που μεταβάλλουν την οξύτητα του αίματος  προς  την </a:t>
            </a:r>
            <a:r>
              <a:rPr lang="el-GR" sz="1800" b="1" dirty="0" smtClean="0">
                <a:solidFill>
                  <a:srgbClr val="FF0000"/>
                </a:solidFill>
              </a:rPr>
              <a:t>ίδια</a:t>
            </a:r>
            <a:r>
              <a:rPr lang="el-GR" sz="1800" b="1" dirty="0" smtClean="0"/>
              <a:t> κατεύθυνση το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του αίματος  έχει εμφανώς παθολογικές τιμές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[H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]= 24  x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---------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[H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]= 24  x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---------</a:t>
            </a:r>
            <a:endParaRPr lang="el-GR" sz="1600" b="1" dirty="0" smtClean="0">
              <a:cs typeface="Arial" pitchFamily="34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/>
          </a:p>
        </p:txBody>
      </p:sp>
      <p:sp>
        <p:nvSpPr>
          <p:cNvPr id="4" name="6 - TextBox"/>
          <p:cNvSpPr txBox="1">
            <a:spLocks noChangeArrowheads="1"/>
          </p:cNvSpPr>
          <p:nvPr/>
        </p:nvSpPr>
        <p:spPr bwMode="auto">
          <a:xfrm>
            <a:off x="2700338" y="3312000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PCO</a:t>
            </a:r>
            <a:r>
              <a:rPr lang="en-US" sz="1600" b="1" baseline="-25000" dirty="0"/>
              <a:t>2</a:t>
            </a:r>
            <a:endParaRPr lang="el-GR" sz="1600" b="1" dirty="0"/>
          </a:p>
        </p:txBody>
      </p:sp>
      <p:sp>
        <p:nvSpPr>
          <p:cNvPr id="6" name="6 - TextBox"/>
          <p:cNvSpPr txBox="1">
            <a:spLocks noChangeArrowheads="1"/>
          </p:cNvSpPr>
          <p:nvPr/>
        </p:nvSpPr>
        <p:spPr bwMode="auto">
          <a:xfrm>
            <a:off x="7885113" y="3312000"/>
            <a:ext cx="7921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PCO</a:t>
            </a:r>
            <a:r>
              <a:rPr lang="en-US" sz="1600" b="1" baseline="-25000" dirty="0"/>
              <a:t>2</a:t>
            </a:r>
            <a:endParaRPr lang="el-GR" sz="1600" b="1" dirty="0"/>
          </a:p>
        </p:txBody>
      </p:sp>
      <p:sp>
        <p:nvSpPr>
          <p:cNvPr id="7" name="7 - TextBox"/>
          <p:cNvSpPr txBox="1">
            <a:spLocks noChangeArrowheads="1"/>
          </p:cNvSpPr>
          <p:nvPr/>
        </p:nvSpPr>
        <p:spPr bwMode="auto">
          <a:xfrm>
            <a:off x="2700338" y="3600000"/>
            <a:ext cx="86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HCO</a:t>
            </a:r>
            <a:r>
              <a:rPr lang="en-US" sz="1600" b="1" baseline="-25000"/>
              <a:t>3</a:t>
            </a:r>
            <a:r>
              <a:rPr lang="en-US" sz="1600" b="1" baseline="30000"/>
              <a:t>-</a:t>
            </a:r>
            <a:endParaRPr lang="el-GR" sz="1600" b="1"/>
          </a:p>
        </p:txBody>
      </p:sp>
      <p:sp>
        <p:nvSpPr>
          <p:cNvPr id="8" name="7 - TextBox"/>
          <p:cNvSpPr txBox="1">
            <a:spLocks noChangeArrowheads="1"/>
          </p:cNvSpPr>
          <p:nvPr/>
        </p:nvSpPr>
        <p:spPr bwMode="auto">
          <a:xfrm>
            <a:off x="7885113" y="3600000"/>
            <a:ext cx="86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HCO</a:t>
            </a:r>
            <a:r>
              <a:rPr lang="en-US" sz="1600" b="1" baseline="-25000" dirty="0"/>
              <a:t>3</a:t>
            </a:r>
            <a:r>
              <a:rPr lang="en-US" sz="1600" b="1" baseline="30000" dirty="0"/>
              <a:t>-</a:t>
            </a:r>
            <a:endParaRPr lang="el-GR" sz="1600" b="1" dirty="0"/>
          </a:p>
        </p:txBody>
      </p:sp>
      <p:sp>
        <p:nvSpPr>
          <p:cNvPr id="9" name="8 - Βέλος προς τα επάνω"/>
          <p:cNvSpPr/>
          <p:nvPr/>
        </p:nvSpPr>
        <p:spPr>
          <a:xfrm>
            <a:off x="8568000" y="3348000"/>
            <a:ext cx="71437" cy="2159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9 - Βέλος προς τα επάνω"/>
          <p:cNvSpPr/>
          <p:nvPr/>
        </p:nvSpPr>
        <p:spPr>
          <a:xfrm>
            <a:off x="3419475" y="3672000"/>
            <a:ext cx="73025" cy="2159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8568000" y="3672000"/>
            <a:ext cx="71437" cy="2159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2" name="11 - Βέλος προς τα κάτω"/>
          <p:cNvSpPr/>
          <p:nvPr/>
        </p:nvSpPr>
        <p:spPr>
          <a:xfrm>
            <a:off x="3419475" y="3384000"/>
            <a:ext cx="73025" cy="2159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3" name="12 - Βέλος προς τα επάνω"/>
          <p:cNvSpPr/>
          <p:nvPr/>
        </p:nvSpPr>
        <p:spPr>
          <a:xfrm>
            <a:off x="6840538" y="3528000"/>
            <a:ext cx="71437" cy="2159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6" name="15 - TextBox"/>
          <p:cNvSpPr txBox="1">
            <a:spLocks noChangeArrowheads="1"/>
          </p:cNvSpPr>
          <p:nvPr/>
        </p:nvSpPr>
        <p:spPr bwMode="auto">
          <a:xfrm>
            <a:off x="6768000" y="5076000"/>
            <a:ext cx="22685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600" b="1" dirty="0">
                <a:latin typeface="+mn-lt"/>
              </a:rPr>
              <a:t>Παρόξυνση ΧΑΠ</a:t>
            </a:r>
            <a:r>
              <a:rPr lang="el-GR" sz="1600" b="1" dirty="0">
                <a:latin typeface="Corbel" pitchFamily="34" charset="0"/>
              </a:rPr>
              <a:t> σε ασθενή με ΧΝΑ</a:t>
            </a:r>
          </a:p>
        </p:txBody>
      </p:sp>
      <p:sp>
        <p:nvSpPr>
          <p:cNvPr id="17" name="16 - TextBox"/>
          <p:cNvSpPr txBox="1">
            <a:spLocks noChangeArrowheads="1"/>
          </p:cNvSpPr>
          <p:nvPr/>
        </p:nvSpPr>
        <p:spPr bwMode="auto">
          <a:xfrm>
            <a:off x="1258888" y="4680000"/>
            <a:ext cx="2449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600" b="1" dirty="0">
                <a:latin typeface="Corbel" pitchFamily="34" charset="0"/>
              </a:rPr>
              <a:t>Διουρητικά σε ασθενή με καρδιακή ανεπάρκεια</a:t>
            </a:r>
          </a:p>
        </p:txBody>
      </p:sp>
      <p:sp>
        <p:nvSpPr>
          <p:cNvPr id="18" name="17 - Βέλος προς τα κάτω"/>
          <p:cNvSpPr/>
          <p:nvPr/>
        </p:nvSpPr>
        <p:spPr>
          <a:xfrm>
            <a:off x="1656000" y="3528000"/>
            <a:ext cx="73025" cy="2159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19" name="18 - Εικόνα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44000" y="4356000"/>
            <a:ext cx="3000375" cy="826770"/>
          </a:xfrm>
          <a:prstGeom prst="rect">
            <a:avLst/>
          </a:prstGeom>
        </p:spPr>
      </p:pic>
      <p:pic>
        <p:nvPicPr>
          <p:cNvPr id="21" name="20 - Εικόνα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0000" y="5148000"/>
            <a:ext cx="2987040" cy="426720"/>
          </a:xfrm>
          <a:prstGeom prst="rect">
            <a:avLst/>
          </a:prstGeom>
        </p:spPr>
      </p:pic>
      <p:sp>
        <p:nvSpPr>
          <p:cNvPr id="22" name="21 - Έλλειψη"/>
          <p:cNvSpPr/>
          <p:nvPr/>
        </p:nvSpPr>
        <p:spPr>
          <a:xfrm>
            <a:off x="3888000" y="4752000"/>
            <a:ext cx="720000" cy="360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3888000" y="5148000"/>
            <a:ext cx="720000" cy="360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8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ΜΙΚΤΕΣ  ΔΙΑΤΑΡΑΧΕΣ  ΜΕ  ΦΥΣΙΟΛΟΓΙΚΟ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pH</a:t>
            </a:r>
            <a:endParaRPr lang="el-GR" sz="3000" b="1" dirty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68413"/>
            <a:ext cx="7639050" cy="4979987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1800" b="1" dirty="0" smtClean="0"/>
              <a:t>Σε μικτές οξεοβασικές διαταραχές που μεταβάλλουν την οξύτητα του αίματος  προς αντίθετες κατευθύνσεις είναι δυνατόν το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του αίματος να έχει φυσιολογικές τιμές</a:t>
            </a:r>
          </a:p>
          <a:p>
            <a:pPr>
              <a:buFont typeface="Wingdings 2" pitchFamily="18" charset="2"/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Font typeface="Wingdings 2" pitchFamily="18" charset="2"/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[H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]= 24  x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---------</a:t>
            </a:r>
            <a:r>
              <a:rPr lang="el-GR" sz="1800" dirty="0" smtClean="0">
                <a:latin typeface="Arial" pitchFamily="34" charset="0"/>
                <a:cs typeface="Arial" pitchFamily="34" charset="0"/>
              </a:rPr>
              <a:t>			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[H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]= 24  x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---------</a:t>
            </a:r>
            <a:endParaRPr lang="el-GR" sz="1600" b="1" dirty="0" smtClean="0"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 typeface="Wingdings 2" pitchFamily="18" charset="2"/>
              <a:buNone/>
            </a:pPr>
            <a:endParaRPr lang="en-US" sz="1800" b="1" dirty="0" smtClean="0"/>
          </a:p>
          <a:p>
            <a:pPr>
              <a:buFont typeface="Wingdings 2" pitchFamily="18" charset="2"/>
              <a:buNone/>
            </a:pPr>
            <a:r>
              <a:rPr lang="en-US" sz="1800" b="1" dirty="0" smtClean="0"/>
              <a:t>	</a:t>
            </a:r>
            <a:r>
              <a:rPr lang="el-GR" sz="1800" b="1" dirty="0" smtClean="0"/>
              <a:t>Φυσιολογικό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l-GR" sz="1800" b="1" dirty="0" smtClean="0">
                <a:cs typeface="Arial" pitchFamily="34" charset="0"/>
              </a:rPr>
              <a:t> με έκδηλα παθολογικές τιμές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1800" b="1" baseline="-25000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και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b="1" baseline="30000" dirty="0" smtClean="0">
                <a:latin typeface="Corbel" pitchFamily="34" charset="0"/>
                <a:cs typeface="Arial" pitchFamily="34" charset="0"/>
              </a:rPr>
              <a:t>-</a:t>
            </a:r>
            <a:r>
              <a:rPr lang="el-GR" sz="1800" b="1" baseline="30000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 είναι ενδεικτικά μικτής διαταραχής. Συνεκτιμούνται πάντα το ιστορικό και η παρούσα νόσος</a:t>
            </a:r>
          </a:p>
          <a:p>
            <a:pPr>
              <a:buFont typeface="Wingdings 2" pitchFamily="18" charset="2"/>
              <a:buNone/>
            </a:pPr>
            <a:endParaRPr lang="en-US" sz="2000" dirty="0" smtClean="0"/>
          </a:p>
        </p:txBody>
      </p:sp>
      <p:sp>
        <p:nvSpPr>
          <p:cNvPr id="4" name="6 - TextBox"/>
          <p:cNvSpPr txBox="1">
            <a:spLocks noChangeArrowheads="1"/>
          </p:cNvSpPr>
          <p:nvPr/>
        </p:nvSpPr>
        <p:spPr bwMode="auto">
          <a:xfrm>
            <a:off x="2988000" y="2411413"/>
            <a:ext cx="792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/>
              <a:t>PCO</a:t>
            </a:r>
            <a:r>
              <a:rPr lang="en-US" sz="1600" b="1" baseline="-25000" dirty="0" smtClean="0"/>
              <a:t>2</a:t>
            </a:r>
            <a:endParaRPr lang="el-GR" sz="1600" b="1" dirty="0"/>
          </a:p>
        </p:txBody>
      </p:sp>
      <p:sp>
        <p:nvSpPr>
          <p:cNvPr id="6" name="6 - TextBox"/>
          <p:cNvSpPr txBox="1">
            <a:spLocks noChangeArrowheads="1"/>
          </p:cNvSpPr>
          <p:nvPr/>
        </p:nvSpPr>
        <p:spPr bwMode="auto">
          <a:xfrm>
            <a:off x="7092000" y="2411413"/>
            <a:ext cx="792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PCO</a:t>
            </a:r>
            <a:r>
              <a:rPr lang="en-US" sz="1600" b="1" baseline="-25000" dirty="0"/>
              <a:t>2</a:t>
            </a:r>
            <a:endParaRPr lang="el-GR" sz="1600" b="1" dirty="0"/>
          </a:p>
        </p:txBody>
      </p:sp>
      <p:sp>
        <p:nvSpPr>
          <p:cNvPr id="7" name="7 - TextBox"/>
          <p:cNvSpPr txBox="1">
            <a:spLocks noChangeArrowheads="1"/>
          </p:cNvSpPr>
          <p:nvPr/>
        </p:nvSpPr>
        <p:spPr bwMode="auto">
          <a:xfrm>
            <a:off x="2988000" y="2735263"/>
            <a:ext cx="86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HCO</a:t>
            </a:r>
            <a:r>
              <a:rPr lang="en-US" sz="1600" b="1" baseline="-25000" dirty="0"/>
              <a:t>3</a:t>
            </a:r>
            <a:r>
              <a:rPr lang="en-US" sz="1600" b="1" baseline="30000" dirty="0"/>
              <a:t>-</a:t>
            </a:r>
            <a:endParaRPr lang="el-GR" sz="1600" b="1" dirty="0"/>
          </a:p>
        </p:txBody>
      </p:sp>
      <p:sp>
        <p:nvSpPr>
          <p:cNvPr id="8" name="7 - TextBox"/>
          <p:cNvSpPr txBox="1">
            <a:spLocks noChangeArrowheads="1"/>
          </p:cNvSpPr>
          <p:nvPr/>
        </p:nvSpPr>
        <p:spPr bwMode="auto">
          <a:xfrm>
            <a:off x="7092000" y="2700000"/>
            <a:ext cx="863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/>
              <a:t>HCO</a:t>
            </a:r>
            <a:r>
              <a:rPr lang="en-US" sz="1600" b="1" baseline="-25000" dirty="0"/>
              <a:t>3</a:t>
            </a:r>
            <a:r>
              <a:rPr lang="en-US" sz="1600" b="1" baseline="30000" dirty="0"/>
              <a:t>-</a:t>
            </a:r>
            <a:endParaRPr lang="el-GR" sz="1600" b="1" dirty="0"/>
          </a:p>
        </p:txBody>
      </p:sp>
      <p:sp>
        <p:nvSpPr>
          <p:cNvPr id="9" name="8 - Βέλος προς τα επάνω"/>
          <p:cNvSpPr/>
          <p:nvPr/>
        </p:nvSpPr>
        <p:spPr>
          <a:xfrm>
            <a:off x="7776000" y="2771775"/>
            <a:ext cx="73025" cy="2159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9 - Βέλος προς τα επάνω"/>
          <p:cNvSpPr/>
          <p:nvPr/>
        </p:nvSpPr>
        <p:spPr>
          <a:xfrm>
            <a:off x="7776000" y="2484438"/>
            <a:ext cx="73025" cy="2159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2" name="11 - Βέλος προς τα κάτω"/>
          <p:cNvSpPr/>
          <p:nvPr/>
        </p:nvSpPr>
        <p:spPr>
          <a:xfrm>
            <a:off x="3672000" y="2484438"/>
            <a:ext cx="73025" cy="2159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4" name="13 - Βέλος προς τα κάτω"/>
          <p:cNvSpPr/>
          <p:nvPr/>
        </p:nvSpPr>
        <p:spPr>
          <a:xfrm>
            <a:off x="3672000" y="2771775"/>
            <a:ext cx="73025" cy="2159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6" name="15 - TextBox"/>
          <p:cNvSpPr txBox="1">
            <a:spLocks noChangeArrowheads="1"/>
          </p:cNvSpPr>
          <p:nvPr/>
        </p:nvSpPr>
        <p:spPr bwMode="auto">
          <a:xfrm>
            <a:off x="4608513" y="3096000"/>
            <a:ext cx="41036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/>
            <a:r>
              <a:rPr lang="en-US" sz="1600" b="1" dirty="0">
                <a:latin typeface="Gill Sans MT" pitchFamily="34" charset="0"/>
              </a:rPr>
              <a:t>	</a:t>
            </a:r>
            <a:r>
              <a:rPr lang="el-GR" sz="1600" b="1" dirty="0">
                <a:latin typeface="Corbel" pitchFamily="34" charset="0"/>
              </a:rPr>
              <a:t>Μεταβολική αλκάλωση από διουρητικά</a:t>
            </a:r>
          </a:p>
          <a:p>
            <a:pPr marL="365125" indent="-282575"/>
            <a:r>
              <a:rPr lang="el-GR" sz="1600" b="1" dirty="0">
                <a:latin typeface="Corbel" pitchFamily="34" charset="0"/>
              </a:rPr>
              <a:t>	σε ασθενή με ΧΑΠ</a:t>
            </a:r>
          </a:p>
        </p:txBody>
      </p:sp>
      <p:sp>
        <p:nvSpPr>
          <p:cNvPr id="17" name="16 - TextBox"/>
          <p:cNvSpPr txBox="1">
            <a:spLocks noChangeArrowheads="1"/>
          </p:cNvSpPr>
          <p:nvPr/>
        </p:nvSpPr>
        <p:spPr bwMode="auto">
          <a:xfrm>
            <a:off x="827584" y="3024000"/>
            <a:ext cx="4176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ctr"/>
            <a:r>
              <a:rPr lang="en-US" sz="1600" b="1" dirty="0">
                <a:latin typeface="Gill Sans MT" pitchFamily="34" charset="0"/>
              </a:rPr>
              <a:t>	</a:t>
            </a:r>
            <a:r>
              <a:rPr lang="el-GR" sz="1600" b="1" dirty="0">
                <a:latin typeface="Corbel" pitchFamily="34" charset="0"/>
              </a:rPr>
              <a:t>Οξεία αναπνευστική  αλκάλωση </a:t>
            </a:r>
            <a:r>
              <a:rPr lang="el-GR" sz="1600" b="1" dirty="0" smtClean="0">
                <a:latin typeface="Corbel" pitchFamily="34" charset="0"/>
              </a:rPr>
              <a:t>και </a:t>
            </a:r>
            <a:r>
              <a:rPr lang="el-GR" sz="1600" b="1" dirty="0">
                <a:latin typeface="Corbel" pitchFamily="34" charset="0"/>
              </a:rPr>
              <a:t>μεταβολική οξέωση </a:t>
            </a:r>
            <a:endParaRPr lang="en-US" sz="1600" b="1" dirty="0">
              <a:latin typeface="Gill Sans MT" pitchFamily="34" charset="0"/>
            </a:endParaRPr>
          </a:p>
          <a:p>
            <a:pPr marL="365125" indent="-282575" algn="ctr"/>
            <a:r>
              <a:rPr lang="en-US" sz="1600" b="1" dirty="0">
                <a:latin typeface="Gill Sans MT" pitchFamily="34" charset="0"/>
              </a:rPr>
              <a:t>	</a:t>
            </a:r>
            <a:r>
              <a:rPr lang="el-GR" sz="1600" b="1" dirty="0">
                <a:latin typeface="Corbel" pitchFamily="34" charset="0"/>
              </a:rPr>
              <a:t>σε δηλητηρίαση από σαλικυλικά</a:t>
            </a:r>
            <a:endParaRPr lang="en-US" sz="1600" b="1" dirty="0">
              <a:latin typeface="Gill Sans MT" pitchFamily="34" charset="0"/>
            </a:endParaRPr>
          </a:p>
        </p:txBody>
      </p:sp>
      <p:pic>
        <p:nvPicPr>
          <p:cNvPr id="20" name="19 - Εικόνα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6000" y="3852000"/>
            <a:ext cx="3672000" cy="680012"/>
          </a:xfrm>
          <a:prstGeom prst="rect">
            <a:avLst/>
          </a:prstGeom>
        </p:spPr>
      </p:pic>
      <p:pic>
        <p:nvPicPr>
          <p:cNvPr id="21" name="20 - Εικόνα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6000" y="4536000"/>
            <a:ext cx="3672000" cy="362683"/>
          </a:xfrm>
          <a:prstGeom prst="rect">
            <a:avLst/>
          </a:prstGeom>
        </p:spPr>
      </p:pic>
      <p:sp>
        <p:nvSpPr>
          <p:cNvPr id="22" name="21 - Έλλειψη"/>
          <p:cNvSpPr/>
          <p:nvPr/>
        </p:nvSpPr>
        <p:spPr>
          <a:xfrm>
            <a:off x="1656000" y="4572000"/>
            <a:ext cx="574675" cy="288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23" name="22 - Εικόνα" descr="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00" y="3852000"/>
            <a:ext cx="3672000" cy="697984"/>
          </a:xfrm>
          <a:prstGeom prst="rect">
            <a:avLst/>
          </a:prstGeom>
        </p:spPr>
      </p:pic>
      <p:pic>
        <p:nvPicPr>
          <p:cNvPr id="24" name="23 - Εικόνα" descr="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00" y="4536000"/>
            <a:ext cx="3672000" cy="391276"/>
          </a:xfrm>
          <a:prstGeom prst="rect">
            <a:avLst/>
          </a:prstGeom>
        </p:spPr>
      </p:pic>
      <p:sp>
        <p:nvSpPr>
          <p:cNvPr id="25" name="24 - Έλλειψη"/>
          <p:cNvSpPr/>
          <p:nvPr/>
        </p:nvSpPr>
        <p:spPr>
          <a:xfrm>
            <a:off x="5436000" y="4572000"/>
            <a:ext cx="574675" cy="288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 animBg="1"/>
      <p:bldP spid="10" grpId="0" animBg="1"/>
      <p:bldP spid="12" grpId="0" animBg="1"/>
      <p:bldP spid="14" grpId="0" animBg="1"/>
      <p:bldP spid="16" grpId="0"/>
      <p:bldP spid="17" grpId="0"/>
      <p:bldP spid="22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159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ΜΙΚΤΕΣ  ΔΙΑΤΑΡΑΧΕΣ  ΜΕ  ΦΥΣΙΟΛΟΓΙΚΟ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pH</a:t>
            </a:r>
            <a:endParaRPr lang="el-GR" sz="2800" b="1" dirty="0">
              <a:solidFill>
                <a:schemeClr val="accent6">
                  <a:lumMod val="50000"/>
                </a:schemeClr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68413"/>
            <a:ext cx="7639050" cy="4979987"/>
          </a:xfrm>
        </p:spPr>
        <p:txBody>
          <a:bodyPr>
            <a:norm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000" b="1" dirty="0" smtClean="0"/>
              <a:t>Σε μικτές διαταραχές της οξεοβασικής ισορροπίας από συνύπαρξη μεταβολικής οξέωσης και μεταβολικής </a:t>
            </a:r>
            <a:r>
              <a:rPr lang="el-GR" sz="2000" b="1" dirty="0" err="1" smtClean="0"/>
              <a:t>αλκάλωσης</a:t>
            </a:r>
            <a:r>
              <a:rPr lang="el-GR" sz="2000" b="1" dirty="0" smtClean="0"/>
              <a:t> είναι δυνατό το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του αίματος να έχει φυσιολογικές τιμές</a:t>
            </a:r>
            <a:r>
              <a:rPr lang="en-US" sz="2000" b="1" dirty="0" smtClean="0">
                <a:cs typeface="Arial" pitchFamily="34" charset="0"/>
              </a:rPr>
              <a:t>.</a:t>
            </a:r>
            <a:r>
              <a:rPr lang="el-GR" sz="2000" b="1" dirty="0" smtClean="0">
                <a:cs typeface="Arial" pitchFamily="34" charset="0"/>
              </a:rPr>
              <a:t> Στην περίπτωση αυτή δεν θα υπάρχει αναπνευστική συμμετοχή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				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[H</a:t>
            </a:r>
            <a:r>
              <a:rPr lang="en-US" sz="18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]= 24 x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---------</a:t>
            </a:r>
            <a:endParaRPr lang="el-GR" sz="20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None/>
              <a:defRPr/>
            </a:pPr>
            <a:endParaRPr lang="el-GR" sz="2000" b="1" dirty="0" smtClean="0">
              <a:cs typeface="Arial" pitchFamily="34" charset="0"/>
            </a:endParaRPr>
          </a:p>
          <a:p>
            <a:pPr marL="365760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Διαγνωστική προσπέλαση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b="1" dirty="0" smtClean="0">
                <a:cs typeface="Arial" pitchFamily="34" charset="0"/>
              </a:rPr>
              <a:t>Ιστορικό και κλινική εξέταση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b="1" dirty="0" smtClean="0">
                <a:cs typeface="Arial" pitchFamily="34" charset="0"/>
              </a:rPr>
              <a:t>Χάσμα ανιόντων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b="1" dirty="0" err="1" smtClean="0">
                <a:cs typeface="Arial" pitchFamily="34" charset="0"/>
              </a:rPr>
              <a:t>Λευκωματίνη</a:t>
            </a:r>
            <a:r>
              <a:rPr lang="el-GR" sz="2000" b="1" dirty="0" smtClean="0">
                <a:cs typeface="Arial" pitchFamily="34" charset="0"/>
              </a:rPr>
              <a:t> ορού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b="1" dirty="0" smtClean="0">
                <a:cs typeface="Arial" pitchFamily="34" charset="0"/>
              </a:rPr>
              <a:t>Ηλεκτρολυτικές διαταραχές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25604" name="6 - TextBox"/>
          <p:cNvSpPr txBox="1">
            <a:spLocks noChangeArrowheads="1"/>
          </p:cNvSpPr>
          <p:nvPr/>
        </p:nvSpPr>
        <p:spPr bwMode="auto">
          <a:xfrm>
            <a:off x="5328000" y="2781300"/>
            <a:ext cx="792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latin typeface="Corbel" pitchFamily="34" charset="0"/>
              </a:rPr>
              <a:t>PCO</a:t>
            </a:r>
            <a:r>
              <a:rPr lang="en-US" b="1" baseline="-25000" dirty="0" smtClean="0"/>
              <a:t>2</a:t>
            </a:r>
            <a:endParaRPr lang="el-GR" b="1" dirty="0"/>
          </a:p>
        </p:txBody>
      </p:sp>
      <p:sp>
        <p:nvSpPr>
          <p:cNvPr id="25605" name="7 - TextBox"/>
          <p:cNvSpPr txBox="1">
            <a:spLocks noChangeArrowheads="1"/>
          </p:cNvSpPr>
          <p:nvPr/>
        </p:nvSpPr>
        <p:spPr bwMode="auto">
          <a:xfrm>
            <a:off x="5256213" y="3213100"/>
            <a:ext cx="1008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 dirty="0"/>
              <a:t>[</a:t>
            </a:r>
            <a:r>
              <a:rPr lang="en-US" sz="2000" b="1" dirty="0">
                <a:latin typeface="Corbel" pitchFamily="34" charset="0"/>
              </a:rPr>
              <a:t>HCO</a:t>
            </a:r>
            <a:r>
              <a:rPr lang="en-US" b="1" baseline="-25000" dirty="0"/>
              <a:t>3</a:t>
            </a:r>
            <a:r>
              <a:rPr lang="en-US" b="1" baseline="30000" dirty="0"/>
              <a:t>-</a:t>
            </a:r>
            <a:r>
              <a:rPr lang="el-GR" b="1" dirty="0"/>
              <a:t>]</a:t>
            </a:r>
          </a:p>
        </p:txBody>
      </p:sp>
      <p:sp>
        <p:nvSpPr>
          <p:cNvPr id="6" name="5 - Βέλος προς τα κάτω"/>
          <p:cNvSpPr/>
          <p:nvPr/>
        </p:nvSpPr>
        <p:spPr>
          <a:xfrm>
            <a:off x="6191250" y="3311525"/>
            <a:ext cx="762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" name="9 - Βέλος προς τα επάνω"/>
          <p:cNvSpPr/>
          <p:nvPr/>
        </p:nvSpPr>
        <p:spPr>
          <a:xfrm>
            <a:off x="5220000" y="3284538"/>
            <a:ext cx="74612" cy="23018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ΓΝΩΣΤΟΠΟΙΗΣΗ</a:t>
            </a:r>
            <a:endParaRPr lang="el-G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>
          <a:xfrm>
            <a:off x="1187450" y="1447800"/>
            <a:ext cx="7747000" cy="4800600"/>
          </a:xfrm>
        </p:spPr>
        <p:txBody>
          <a:bodyPr/>
          <a:lstStyle/>
          <a:p>
            <a:pPr algn="just"/>
            <a:endParaRPr lang="el-GR" b="1" smtClean="0">
              <a:solidFill>
                <a:schemeClr val="tx2"/>
              </a:solidFill>
            </a:endParaRPr>
          </a:p>
          <a:p>
            <a:pPr algn="just"/>
            <a:endParaRPr lang="el-GR" b="1" smtClean="0">
              <a:solidFill>
                <a:schemeClr val="tx2"/>
              </a:solidFill>
            </a:endParaRPr>
          </a:p>
          <a:p>
            <a:pPr algn="just"/>
            <a:r>
              <a:rPr lang="el-GR" b="1" smtClean="0"/>
              <a:t>Σε σχέση με την παρούσα παρουσίαση, δηλώνω ότι δεν υπάρχει οποιαδήποτε σύγκρουση συμφερόντων</a:t>
            </a:r>
            <a:endParaRPr lang="el-GR" smtClean="0"/>
          </a:p>
        </p:txBody>
      </p:sp>
      <p:pic>
        <p:nvPicPr>
          <p:cNvPr id="9220" name="3 - Εικόνα" descr="eof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229225"/>
            <a:ext cx="15605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ΧΑΣΜΑ  ΑΝΙΟΝΤΩΝ  (ΧΑ)</a:t>
            </a:r>
            <a:endParaRPr lang="el-G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3 - Θέση περιεχομένου" descr="Εικόνα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000" y="108000"/>
            <a:ext cx="8960380" cy="62722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ΧΑΣΜΑ  ΑΝΙΟΝΤΩΝ  ΚΑΙ  ΜΙΚΤΕΣ  ΔΙΑΤΑΡΑΧΕΣ</a:t>
            </a:r>
            <a:endParaRPr lang="el-G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/>
          </p:nvPr>
        </p:nvSpPr>
        <p:spPr>
          <a:xfrm>
            <a:off x="1116013" y="1412875"/>
            <a:ext cx="7924800" cy="53101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l-GR" sz="20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l-GR" sz="2000" b="1" dirty="0" smtClean="0"/>
              <a:t>Το  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↑</a:t>
            </a:r>
            <a:r>
              <a:rPr lang="el-GR" sz="2000" b="1" dirty="0" smtClean="0">
                <a:cs typeface="Arial" pitchFamily="34" charset="0"/>
              </a:rPr>
              <a:t> Χάσμα  Ανιόντων (ΧΑ) αποτυπώνει την παρουσία οξέων που έχουν προστεθεί και συνιστά κριτήριο μεταβολικής οξέωσης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l-GR" sz="2000" b="1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l-GR" sz="2000" b="1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l-GR" sz="2000" b="1" dirty="0" smtClean="0"/>
              <a:t>Προϋποθέσεις εκτίμησης του ΧΑ</a:t>
            </a:r>
          </a:p>
          <a:p>
            <a:pPr>
              <a:lnSpc>
                <a:spcPct val="80000"/>
              </a:lnSpc>
              <a:buNone/>
            </a:pPr>
            <a:endParaRPr lang="el-GR" sz="2000" b="1" dirty="0" smtClean="0"/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Φυσιολογικές τιμές εργαστηρίου για  χλώριο</a:t>
            </a:r>
          </a:p>
          <a:p>
            <a:pPr lvl="2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Φυσιολογική τιμή  ΧΑ 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~ 12 </a:t>
            </a:r>
            <a:r>
              <a:rPr lang="en-US" sz="1800" b="1" dirty="0" err="1" smtClean="0">
                <a:latin typeface="Corbel" pitchFamily="34" charset="0"/>
                <a:cs typeface="Arial" pitchFamily="34" charset="0"/>
              </a:rPr>
              <a:t>mEq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/l  </a:t>
            </a:r>
            <a:r>
              <a:rPr lang="el-GR" sz="1800" b="1" dirty="0" smtClean="0">
                <a:cs typeface="Arial" pitchFamily="34" charset="0"/>
              </a:rPr>
              <a:t>όταν το </a:t>
            </a:r>
            <a:r>
              <a:rPr lang="en-US" sz="1800" b="1" dirty="0" err="1" smtClean="0">
                <a:latin typeface="Corbel" pitchFamily="34" charset="0"/>
                <a:cs typeface="Arial" pitchFamily="34" charset="0"/>
              </a:rPr>
              <a:t>Cl</a:t>
            </a:r>
            <a:r>
              <a:rPr lang="en-US" sz="1800" b="1" baseline="30000" dirty="0" smtClean="0">
                <a:latin typeface="Corbel" pitchFamily="34" charset="0"/>
                <a:cs typeface="Arial" pitchFamily="34" charset="0"/>
              </a:rPr>
              <a:t>- 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~104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endParaRPr lang="el-GR" sz="1800" b="1" dirty="0" smtClean="0">
              <a:cs typeface="Arial" pitchFamily="34" charset="0"/>
            </a:endParaRPr>
          </a:p>
          <a:p>
            <a:pPr lvl="2">
              <a:lnSpc>
                <a:spcPct val="80000"/>
              </a:lnSpc>
              <a:buFont typeface="Wingdings 2" pitchFamily="18" charset="2"/>
              <a:buNone/>
            </a:pPr>
            <a:endParaRPr lang="el-GR" sz="1500" b="1" dirty="0" smtClean="0"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Διόρθωση ΧΑ  αν οι λευκωματίνες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&lt;&lt; 4  ή &gt;&gt;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l-GR" sz="17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g/dl</a:t>
            </a:r>
          </a:p>
          <a:p>
            <a:pPr lvl="2" algn="just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Οι λευκωματίνες συνεισφέρουν στο φυσιολογικό χάσμα ανιόντων κατά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2,3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err="1" smtClean="0">
                <a:latin typeface="Corbel" pitchFamily="34" charset="0"/>
                <a:cs typeface="Arial" pitchFamily="34" charset="0"/>
              </a:rPr>
              <a:t>mEq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/L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ανά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g/dl</a:t>
            </a:r>
            <a:r>
              <a:rPr lang="el-GR" sz="1800" b="1" dirty="0" smtClean="0">
                <a:cs typeface="Arial" pitchFamily="34" charset="0"/>
              </a:rPr>
              <a:t> λευκωματίνης</a:t>
            </a:r>
            <a:r>
              <a:rPr lang="en-US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(1)</a:t>
            </a:r>
            <a:r>
              <a:rPr lang="el-GR" sz="1800" b="1" dirty="0" smtClean="0">
                <a:cs typeface="Arial" pitchFamily="34" charset="0"/>
              </a:rPr>
              <a:t>. Για κάθε χαμηλή ή ψηλή τιμή λευκωματίνης το ΧΑ θα πρέπει να διορθώνεται αντίστοιχα κατά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2,3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err="1" smtClean="0">
                <a:latin typeface="Corbel" pitchFamily="34" charset="0"/>
                <a:cs typeface="Arial" pitchFamily="34" charset="0"/>
              </a:rPr>
              <a:t>mEq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/L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για κάθε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g/dl</a:t>
            </a:r>
            <a:r>
              <a:rPr lang="el-GR" sz="1800" b="1" dirty="0" smtClean="0">
                <a:cs typeface="Arial" pitchFamily="34" charset="0"/>
              </a:rPr>
              <a:t> απόκλιση  από τη φυσιολογική τιμή των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g/dl</a:t>
            </a:r>
            <a:endParaRPr lang="el-GR" sz="16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l-GR" sz="15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l-GR" sz="15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Verdana" pitchFamily="34" charset="0"/>
              <a:buNone/>
            </a:pPr>
            <a:endParaRPr lang="el-GR" sz="15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  <a:buFont typeface="Wingdings 2" pitchFamily="18" charset="2"/>
              <a:buNone/>
            </a:pPr>
            <a:r>
              <a:rPr lang="en-US" sz="13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en-US" sz="9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F</a:t>
            </a:r>
            <a:r>
              <a:rPr lang="en-US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eldman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et al, J Lab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Clin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Med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2005;146:317-20</a:t>
            </a:r>
            <a:endParaRPr lang="el-GR" sz="1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ΜΙΚΤΕΣ  ΔΙΑΤΑΡΑΧΕΣ  ΜΕ  ΦΥΣΙΟΛΟΓΙΚ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</a:t>
            </a: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pH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–</a:t>
            </a: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PCO</a:t>
            </a:r>
            <a:r>
              <a:rPr lang="en-US" sz="3000" b="1" baseline="-25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-250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–HCO</a:t>
            </a:r>
            <a:r>
              <a:rPr lang="en-US" sz="3000" b="1" baseline="-25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000" b="1" baseline="30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endParaRPr lang="el-GR" sz="3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9200" y="1447800"/>
            <a:ext cx="7715250" cy="514985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200" b="1" dirty="0" smtClean="0">
                <a:cs typeface="Arial" pitchFamily="34" charset="0"/>
              </a:rPr>
              <a:t>Άντρας  </a:t>
            </a:r>
            <a:r>
              <a:rPr lang="el-GR" sz="19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el-GR" sz="2200" b="1" dirty="0" smtClean="0">
                <a:cs typeface="Arial" pitchFamily="34" charset="0"/>
              </a:rPr>
              <a:t>  ετών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900" b="1" dirty="0" smtClean="0">
                <a:cs typeface="Arial" pitchFamily="34" charset="0"/>
              </a:rPr>
              <a:t>Ιστορικό: Πολλές διάρροιες από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48</a:t>
            </a:r>
            <a:r>
              <a:rPr lang="el-GR" sz="1900" b="1" dirty="0" smtClean="0">
                <a:cs typeface="Arial" pitchFamily="34" charset="0"/>
              </a:rPr>
              <a:t>ώρου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900" b="1" dirty="0" smtClean="0">
                <a:cs typeface="Arial" pitchFamily="34" charset="0"/>
              </a:rPr>
              <a:t>Κλινικά: Υπογκαιμία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1900" b="1" dirty="0" smtClean="0">
                <a:cs typeface="Arial" pitchFamily="34" charset="0"/>
              </a:rPr>
              <a:t>: 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7,</a:t>
            </a:r>
            <a:r>
              <a:rPr lang="el-GR" sz="1700" b="1" dirty="0" smtClean="0">
                <a:latin typeface="Arial" pitchFamily="34" charset="0"/>
                <a:cs typeface="Arial" pitchFamily="34" charset="0"/>
              </a:rPr>
              <a:t>39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smtClean="0">
                <a:cs typeface="Arial" pitchFamily="34" charset="0"/>
              </a:rPr>
              <a:t>(</a:t>
            </a:r>
            <a:r>
              <a:rPr lang="el-GR" sz="1900" b="1" dirty="0" err="1" smtClean="0">
                <a:cs typeface="Arial" pitchFamily="34" charset="0"/>
              </a:rPr>
              <a:t>κφ</a:t>
            </a:r>
            <a:r>
              <a:rPr lang="el-GR" sz="1900" b="1" dirty="0" smtClean="0">
                <a:cs typeface="Arial" pitchFamily="34" charset="0"/>
              </a:rPr>
              <a:t>)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l-GR" sz="1900" b="1" dirty="0" smtClean="0">
                <a:cs typeface="Arial" pitchFamily="34" charset="0"/>
              </a:rPr>
              <a:t>: </a:t>
            </a:r>
            <a:r>
              <a:rPr lang="el-GR" sz="1700" b="1" dirty="0" smtClean="0">
                <a:latin typeface="Arial" pitchFamily="34" charset="0"/>
                <a:cs typeface="Arial" pitchFamily="34" charset="0"/>
              </a:rPr>
              <a:t>24</a:t>
            </a:r>
            <a:r>
              <a:rPr lang="el-GR" sz="1900" b="1" dirty="0" smtClean="0">
                <a:cs typeface="Aria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  <a:cs typeface="Arial" pitchFamily="34" charset="0"/>
              </a:rPr>
              <a:t>mmol</a:t>
            </a: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/L</a:t>
            </a:r>
            <a:r>
              <a:rPr lang="el-GR" sz="1900" b="1" dirty="0" smtClean="0">
                <a:cs typeface="Arial" pitchFamily="34" charset="0"/>
              </a:rPr>
              <a:t> </a:t>
            </a:r>
            <a:r>
              <a:rPr lang="en-US" sz="1900" b="1" dirty="0" smtClean="0">
                <a:cs typeface="Arial" pitchFamily="34" charset="0"/>
              </a:rPr>
              <a:t>(</a:t>
            </a:r>
            <a:r>
              <a:rPr lang="el-GR" sz="1900" b="1" dirty="0" err="1" smtClean="0">
                <a:cs typeface="Arial" pitchFamily="34" charset="0"/>
              </a:rPr>
              <a:t>κφ</a:t>
            </a:r>
            <a:r>
              <a:rPr lang="el-GR" sz="1900" b="1" dirty="0" smtClean="0">
                <a:cs typeface="Arial" pitchFamily="34" charset="0"/>
              </a:rPr>
              <a:t>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		</a:t>
            </a:r>
            <a:endParaRPr lang="el-GR" sz="19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7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900" b="1" dirty="0" smtClean="0">
                <a:cs typeface="Arial" pitchFamily="34" charset="0"/>
              </a:rPr>
              <a:t>: </a:t>
            </a:r>
            <a:r>
              <a:rPr lang="el-GR" sz="1700" b="1" dirty="0" smtClean="0">
                <a:latin typeface="Arial" pitchFamily="34" charset="0"/>
                <a:cs typeface="Arial" pitchFamily="34" charset="0"/>
              </a:rPr>
              <a:t>39</a:t>
            </a:r>
            <a:r>
              <a:rPr lang="el-GR" sz="1900" b="1" dirty="0" smtClean="0">
                <a:cs typeface="Arial" pitchFamily="34" charset="0"/>
              </a:rPr>
              <a:t> </a:t>
            </a: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l-GR" sz="1900" b="1" dirty="0" smtClean="0">
                <a:cs typeface="Arial" pitchFamily="34" charset="0"/>
              </a:rPr>
              <a:t> </a:t>
            </a:r>
            <a:r>
              <a:rPr lang="en-US" sz="1900" b="1" dirty="0" smtClean="0">
                <a:cs typeface="Arial" pitchFamily="34" charset="0"/>
              </a:rPr>
              <a:t>(</a:t>
            </a:r>
            <a:r>
              <a:rPr lang="el-GR" sz="1900" b="1" dirty="0" err="1" smtClean="0">
                <a:cs typeface="Arial" pitchFamily="34" charset="0"/>
              </a:rPr>
              <a:t>κφ</a:t>
            </a:r>
            <a:r>
              <a:rPr lang="el-GR" sz="1900" b="1" dirty="0" smtClean="0">
                <a:cs typeface="Arial" pitchFamily="34" charset="0"/>
              </a:rPr>
              <a:t>)</a:t>
            </a:r>
            <a:endParaRPr lang="en-US" sz="19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r>
              <a:rPr lang="en-US" sz="1900" b="1" dirty="0" smtClean="0">
                <a:cs typeface="Arial" pitchFamily="34" charset="0"/>
              </a:rPr>
              <a:t>					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200" b="1" dirty="0" smtClean="0">
                <a:latin typeface="Corbel" pitchFamily="34" charset="0"/>
                <a:cs typeface="Arial" pitchFamily="34" charset="0"/>
              </a:rPr>
              <a:t>H</a:t>
            </a:r>
            <a:r>
              <a:rPr lang="en-US" sz="19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]= 24 x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------------</a:t>
            </a:r>
            <a:endParaRPr lang="el-GR" sz="19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900" b="1" dirty="0" smtClean="0">
                <a:cs typeface="Arial" pitchFamily="34" charset="0"/>
              </a:rPr>
              <a:t>ΧΑ: </a:t>
            </a:r>
            <a:r>
              <a:rPr lang="el-G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en-US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latin typeface="Corbel" pitchFamily="34" charset="0"/>
                <a:cs typeface="Arial" pitchFamily="34" charset="0"/>
              </a:rPr>
              <a:t>mEq</a:t>
            </a: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/L</a:t>
            </a:r>
            <a:endParaRPr lang="el-GR" sz="1900" b="1" dirty="0" smtClean="0">
              <a:cs typeface="Arial" pitchFamily="34" charset="0"/>
            </a:endParaRPr>
          </a:p>
          <a:p>
            <a:pPr marL="886968" lvl="2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l-GR" sz="1900" b="1" dirty="0" smtClean="0">
                <a:cs typeface="Arial" pitchFamily="34" charset="0"/>
              </a:rPr>
              <a:t>Ο ασθενής θα μπορούσε να έχει μεταβολική οξέωση (απώλειες </a:t>
            </a: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900" b="1" baseline="30000" dirty="0" smtClean="0">
                <a:cs typeface="Arial" pitchFamily="34" charset="0"/>
              </a:rPr>
              <a:t>-</a:t>
            </a:r>
            <a:r>
              <a:rPr lang="en-US" sz="17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900" b="1" dirty="0" smtClean="0">
                <a:cs typeface="Arial" pitchFamily="34" charset="0"/>
              </a:rPr>
              <a:t> στις διάρροιες) χωρίς μεταβολή της [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1900" b="1" dirty="0" smtClean="0">
                <a:cs typeface="Arial" pitchFamily="34" charset="0"/>
              </a:rPr>
              <a:t>] στο αίμα λόγω </a:t>
            </a:r>
            <a:r>
              <a:rPr lang="el-GR" sz="1900" b="1" dirty="0" err="1" smtClean="0">
                <a:cs typeface="Arial" pitchFamily="34" charset="0"/>
              </a:rPr>
              <a:t>υπογκαιμίας</a:t>
            </a:r>
            <a:r>
              <a:rPr lang="el-GR" sz="1900" b="1" dirty="0" smtClean="0">
                <a:cs typeface="Arial" pitchFamily="34" charset="0"/>
              </a:rPr>
              <a:t> (μεταβολική </a:t>
            </a:r>
            <a:r>
              <a:rPr lang="el-GR" sz="1900" b="1" dirty="0" err="1" smtClean="0">
                <a:cs typeface="Arial" pitchFamily="34" charset="0"/>
              </a:rPr>
              <a:t>αλκάλωση</a:t>
            </a:r>
            <a:r>
              <a:rPr lang="el-GR" sz="1900" b="1" dirty="0" smtClean="0">
                <a:cs typeface="Arial" pitchFamily="34" charset="0"/>
              </a:rPr>
              <a:t>)</a:t>
            </a:r>
          </a:p>
          <a:p>
            <a:pPr marL="886968" lvl="2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l-GR" sz="1900" b="1" dirty="0" smtClean="0">
                <a:cs typeface="Arial" pitchFamily="34" charset="0"/>
              </a:rPr>
              <a:t>Το  </a:t>
            </a:r>
            <a:r>
              <a:rPr lang="el-GR" sz="1900" b="1" dirty="0" err="1" smtClean="0">
                <a:cs typeface="Arial" pitchFamily="34" charset="0"/>
              </a:rPr>
              <a:t>↑ΧΑ</a:t>
            </a:r>
            <a:r>
              <a:rPr lang="el-GR" sz="1900" b="1" dirty="0" smtClean="0">
                <a:cs typeface="Arial" pitchFamily="34" charset="0"/>
              </a:rPr>
              <a:t>  θα μπορούσε να οφείλεται σε:</a:t>
            </a:r>
            <a:endParaRPr lang="en-US" sz="19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1900" b="1" dirty="0" err="1" smtClean="0">
                <a:cs typeface="Arial" pitchFamily="34" charset="0"/>
              </a:rPr>
              <a:t>Λευκωματίνη</a:t>
            </a:r>
            <a:r>
              <a:rPr lang="el-GR" sz="1900" b="1" dirty="0" smtClean="0">
                <a:cs typeface="Arial" pitchFamily="34" charset="0"/>
              </a:rPr>
              <a:t>: </a:t>
            </a:r>
            <a:r>
              <a:rPr lang="el-GR" sz="17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l-GR" sz="1900" b="1" dirty="0" smtClean="0">
                <a:cs typeface="Arial" pitchFamily="34" charset="0"/>
              </a:rPr>
              <a:t> </a:t>
            </a: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g/dl</a:t>
            </a:r>
            <a:r>
              <a:rPr lang="en-US" sz="1900" b="1" dirty="0" smtClean="0">
                <a:cs typeface="Arial" pitchFamily="34" charset="0"/>
              </a:rPr>
              <a:t>, </a:t>
            </a:r>
            <a:r>
              <a:rPr lang="el-GR" sz="1900" b="1" dirty="0" smtClean="0">
                <a:cs typeface="Arial" pitchFamily="34" charset="0"/>
              </a:rPr>
              <a:t>γαλακτικό: </a:t>
            </a:r>
            <a:r>
              <a:rPr lang="el-GR" sz="17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l-GR" sz="1900" b="1" dirty="0" smtClean="0">
                <a:cs typeface="Arial" pitchFamily="34" charset="0"/>
              </a:rPr>
              <a:t> </a:t>
            </a: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900" b="1" dirty="0" smtClean="0">
                <a:cs typeface="Arial" pitchFamily="34" charset="0"/>
              </a:rPr>
              <a:t> </a:t>
            </a:r>
            <a:endParaRPr lang="el-GR" sz="19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1097280" lvl="3" indent="-173736" fontAlgn="auto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1800" b="1" dirty="0" smtClean="0">
                <a:cs typeface="Arial" pitchFamily="34" charset="0"/>
              </a:rPr>
              <a:t>Μεταβολική οξέωσης από προσθήκη οξέος</a:t>
            </a:r>
            <a:endParaRPr lang="en-US" sz="18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l-GR" sz="1900" b="1" dirty="0" err="1" smtClean="0">
                <a:cs typeface="Arial" pitchFamily="34" charset="0"/>
              </a:rPr>
              <a:t>Λευκωματίνη</a:t>
            </a:r>
            <a:r>
              <a:rPr lang="el-GR" sz="1900" b="1" dirty="0" smtClean="0">
                <a:cs typeface="Arial" pitchFamily="34" charset="0"/>
              </a:rPr>
              <a:t>: </a:t>
            </a:r>
            <a:r>
              <a:rPr lang="en-US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l-GR" sz="1900" b="1" dirty="0" smtClean="0">
                <a:cs typeface="Arial" pitchFamily="34" charset="0"/>
              </a:rPr>
              <a:t> </a:t>
            </a:r>
            <a:r>
              <a:rPr lang="en-US" sz="1900" b="1" dirty="0" smtClean="0">
                <a:latin typeface="Corbel" pitchFamily="34" charset="0"/>
                <a:cs typeface="Arial" pitchFamily="34" charset="0"/>
              </a:rPr>
              <a:t>g/dl</a:t>
            </a:r>
            <a:r>
              <a:rPr lang="en-US" sz="1900" b="1" dirty="0" smtClean="0">
                <a:cs typeface="Arial" pitchFamily="34" charset="0"/>
              </a:rPr>
              <a:t>, </a:t>
            </a:r>
            <a:r>
              <a:rPr lang="el-GR" sz="1900" b="1" dirty="0" smtClean="0">
                <a:cs typeface="Arial" pitchFamily="34" charset="0"/>
              </a:rPr>
              <a:t>γαλακτικό: </a:t>
            </a:r>
            <a:r>
              <a:rPr lang="el-GR" sz="1900" b="1" dirty="0" err="1" smtClean="0">
                <a:solidFill>
                  <a:srgbClr val="FF0000"/>
                </a:solidFill>
                <a:cs typeface="Arial" pitchFamily="34" charset="0"/>
              </a:rPr>
              <a:t>κφ</a:t>
            </a:r>
            <a:endParaRPr lang="el-GR" sz="1900" b="1" dirty="0" smtClean="0">
              <a:cs typeface="Arial" pitchFamily="34" charset="0"/>
            </a:endParaRPr>
          </a:p>
          <a:p>
            <a:pPr marL="1097280" lvl="3" indent="-173736" fontAlgn="auto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el-GR" sz="1800" b="1" dirty="0" err="1" smtClean="0">
                <a:cs typeface="Arial" pitchFamily="34" charset="0"/>
              </a:rPr>
              <a:t>Υπερλευκωματιναιμία</a:t>
            </a:r>
            <a:r>
              <a:rPr lang="el-GR" sz="1800" b="1" dirty="0" smtClean="0">
                <a:cs typeface="Arial" pitchFamily="34" charset="0"/>
              </a:rPr>
              <a:t> από υπογκαιμία</a:t>
            </a:r>
          </a:p>
        </p:txBody>
      </p:sp>
      <p:sp>
        <p:nvSpPr>
          <p:cNvPr id="4" name="6 - TextBox"/>
          <p:cNvSpPr txBox="1">
            <a:spLocks noChangeArrowheads="1"/>
          </p:cNvSpPr>
          <p:nvPr/>
        </p:nvSpPr>
        <p:spPr bwMode="auto">
          <a:xfrm>
            <a:off x="7056438" y="3276600"/>
            <a:ext cx="792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orbel" pitchFamily="34" charset="0"/>
              </a:rPr>
              <a:t>PCO</a:t>
            </a:r>
            <a:r>
              <a:rPr lang="en-US" b="1" baseline="-25000" dirty="0"/>
              <a:t>2</a:t>
            </a:r>
            <a:endParaRPr lang="el-GR" b="1" dirty="0"/>
          </a:p>
        </p:txBody>
      </p:sp>
      <p:sp>
        <p:nvSpPr>
          <p:cNvPr id="5" name="7 - TextBox"/>
          <p:cNvSpPr txBox="1">
            <a:spLocks noChangeArrowheads="1"/>
          </p:cNvSpPr>
          <p:nvPr/>
        </p:nvSpPr>
        <p:spPr bwMode="auto">
          <a:xfrm>
            <a:off x="7019925" y="3563938"/>
            <a:ext cx="1008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 dirty="0"/>
              <a:t>[</a:t>
            </a:r>
            <a:r>
              <a:rPr lang="en-US" sz="2000" b="1" dirty="0">
                <a:latin typeface="Corbel" pitchFamily="34" charset="0"/>
              </a:rPr>
              <a:t>HCO</a:t>
            </a:r>
            <a:r>
              <a:rPr lang="en-US" b="1" baseline="-25000" dirty="0"/>
              <a:t>3</a:t>
            </a:r>
            <a:r>
              <a:rPr lang="en-US" b="1" baseline="30000" dirty="0"/>
              <a:t>-</a:t>
            </a:r>
            <a:r>
              <a:rPr lang="el-GR" b="1" dirty="0"/>
              <a:t>]</a:t>
            </a:r>
          </a:p>
        </p:txBody>
      </p:sp>
      <p:sp>
        <p:nvSpPr>
          <p:cNvPr id="6" name="5 - Βέλος προς τα επάνω"/>
          <p:cNvSpPr/>
          <p:nvPr/>
        </p:nvSpPr>
        <p:spPr>
          <a:xfrm>
            <a:off x="7019925" y="3672000"/>
            <a:ext cx="74613" cy="23018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7956000" y="3672000"/>
            <a:ext cx="762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32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Δ</a:t>
            </a: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ΧΑ/</a:t>
            </a:r>
            <a:r>
              <a:rPr lang="el-GR" sz="32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Δ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HCO</a:t>
            </a:r>
            <a:r>
              <a:rPr lang="el-GR" sz="3000" b="1" baseline="-25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l-GR" sz="3000" b="1" baseline="30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  </a:t>
            </a: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ΚΑΙ  ΜΙΚΤΕΣ  ΔΙΑΤΑΡΑΧΕΣ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endParaRPr lang="el-GR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200" b="1" smtClean="0"/>
              <a:t>Ο λόγος της αύξησης του χάσματος ανιόντων (</a:t>
            </a:r>
            <a:r>
              <a:rPr lang="el-GR" sz="2200" b="1" i="1" smtClean="0"/>
              <a:t>Δ</a:t>
            </a:r>
            <a:r>
              <a:rPr lang="el-GR" sz="2200" b="1" smtClean="0"/>
              <a:t>ΧΑ) προς τη μείωση των διττανθρακικών (</a:t>
            </a:r>
            <a:r>
              <a:rPr lang="el-GR" sz="2200" b="1" i="1" smtClean="0"/>
              <a:t>Δ</a:t>
            </a:r>
            <a:r>
              <a:rPr lang="en-US" sz="2200" b="1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2000" b="1" baseline="-2500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2200" b="1" baseline="30000" smtClean="0">
                <a:cs typeface="Arial" pitchFamily="34" charset="0"/>
              </a:rPr>
              <a:t>-</a:t>
            </a:r>
            <a:r>
              <a:rPr lang="el-GR" sz="2200" b="1" smtClean="0"/>
              <a:t>), από τις φυσιολογικές τιμές, μπορεί να αποκαλύψει μικτές διαταραχές</a:t>
            </a:r>
          </a:p>
          <a:p>
            <a:endParaRPr lang="el-GR" sz="1800" b="1" i="1" smtClean="0"/>
          </a:p>
          <a:p>
            <a:pPr lvl="1">
              <a:buFont typeface="Wingdings" pitchFamily="2" charset="2"/>
              <a:buChar char="Ø"/>
            </a:pPr>
            <a:r>
              <a:rPr lang="el-GR" sz="2000" b="1" i="1" smtClean="0"/>
              <a:t>Δ</a:t>
            </a:r>
            <a:r>
              <a:rPr lang="el-GR" sz="2000" b="1" smtClean="0"/>
              <a:t>ΧΑ/</a:t>
            </a:r>
            <a:r>
              <a:rPr lang="el-GR" sz="2000" b="1" i="1" smtClean="0"/>
              <a:t> Δ</a:t>
            </a:r>
            <a:r>
              <a:rPr lang="en-US" sz="2000" b="1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smtClean="0">
                <a:latin typeface="Arial" pitchFamily="34" charset="0"/>
                <a:cs typeface="Arial" pitchFamily="34" charset="0"/>
              </a:rPr>
              <a:t>- </a:t>
            </a:r>
            <a:r>
              <a:rPr lang="el-GR" sz="1800" b="1" smtClean="0">
                <a:latin typeface="Arial" pitchFamily="34" charset="0"/>
                <a:cs typeface="Arial" pitchFamily="34" charset="0"/>
              </a:rPr>
              <a:t>&lt;&lt; 1 </a:t>
            </a:r>
            <a:r>
              <a:rPr lang="el-GR" sz="2000" b="1" smtClean="0">
                <a:latin typeface="Arial" pitchFamily="34" charset="0"/>
                <a:cs typeface="Arial" pitchFamily="34" charset="0"/>
              </a:rPr>
              <a:t>→ </a:t>
            </a:r>
            <a:r>
              <a:rPr lang="el-GR" sz="2000" b="1" smtClean="0">
                <a:cs typeface="Arial" pitchFamily="34" charset="0"/>
              </a:rPr>
              <a:t>Συνυπάρχει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v"/>
            </a:pPr>
            <a:r>
              <a:rPr lang="el-GR" sz="2000" b="1" smtClean="0">
                <a:cs typeface="Arial" pitchFamily="34" charset="0"/>
              </a:rPr>
              <a:t>Υπερχλωραιμική μεταβολική οξέωση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v"/>
            </a:pPr>
            <a:r>
              <a:rPr lang="el-GR" sz="2000" b="1" smtClean="0">
                <a:cs typeface="Arial" pitchFamily="34" charset="0"/>
              </a:rPr>
              <a:t>Χρόνια αναπνευστική αλκάλωση</a:t>
            </a:r>
          </a:p>
          <a:p>
            <a:pPr lvl="2">
              <a:buClr>
                <a:schemeClr val="accent1"/>
              </a:buClr>
              <a:buFont typeface="Wingdings 2" pitchFamily="18" charset="2"/>
              <a:buNone/>
            </a:pPr>
            <a:endParaRPr lang="el-GR" sz="2000" b="1" smtClean="0"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l-GR" sz="2000" b="1" i="1" smtClean="0"/>
              <a:t> Δ</a:t>
            </a:r>
            <a:r>
              <a:rPr lang="el-GR" sz="2000" b="1" smtClean="0"/>
              <a:t>ΧΑ/</a:t>
            </a:r>
            <a:r>
              <a:rPr lang="el-GR" sz="2000" b="1" i="1" smtClean="0"/>
              <a:t> Δ</a:t>
            </a:r>
            <a:r>
              <a:rPr lang="en-US" sz="2000" b="1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smtClean="0">
                <a:latin typeface="Arial" pitchFamily="34" charset="0"/>
                <a:cs typeface="Arial" pitchFamily="34" charset="0"/>
              </a:rPr>
              <a:t>- </a:t>
            </a:r>
            <a:r>
              <a:rPr lang="el-GR" sz="1800" b="1" smtClean="0">
                <a:latin typeface="Arial" pitchFamily="34" charset="0"/>
                <a:cs typeface="Arial" pitchFamily="34" charset="0"/>
              </a:rPr>
              <a:t>&gt;&gt; 1</a:t>
            </a:r>
            <a:r>
              <a:rPr lang="el-GR" sz="2000" b="1" smtClean="0">
                <a:latin typeface="Arial" pitchFamily="34" charset="0"/>
                <a:cs typeface="Arial" pitchFamily="34" charset="0"/>
              </a:rPr>
              <a:t> → </a:t>
            </a:r>
            <a:r>
              <a:rPr lang="el-GR" sz="2000" b="1" smtClean="0">
                <a:cs typeface="Arial" pitchFamily="34" charset="0"/>
              </a:rPr>
              <a:t>Συνυπάρχει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v"/>
            </a:pPr>
            <a:r>
              <a:rPr lang="el-GR" sz="2000" b="1" smtClean="0">
                <a:cs typeface="Arial" pitchFamily="34" charset="0"/>
              </a:rPr>
              <a:t>Μεταβολική αλκάλωση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v"/>
            </a:pPr>
            <a:r>
              <a:rPr lang="el-GR" sz="2000" b="1" smtClean="0">
                <a:cs typeface="Arial" pitchFamily="34" charset="0"/>
              </a:rPr>
              <a:t>Χρόνια αναπνευστική οξέωση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i="1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ΧΑ/</a:t>
            </a:r>
            <a:r>
              <a:rPr lang="el-GR" sz="3200" b="1" i="1" dirty="0" smtClean="0">
                <a:solidFill>
                  <a:schemeClr val="accent6">
                    <a:lumMod val="50000"/>
                  </a:schemeClr>
                </a:solidFill>
              </a:rPr>
              <a:t> Δ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HCO</a:t>
            </a:r>
            <a:r>
              <a:rPr lang="el-GR" sz="3000" b="1" baseline="-25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l-GR" sz="3000" b="1" baseline="30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</a:t>
            </a: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ΚΑΙ  ΜΙΚΤΕΣ  ΔΙΑΤΑΡΑΧΕΣ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endParaRPr lang="el-G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/>
          </p:nvPr>
        </p:nvSpPr>
        <p:spPr>
          <a:xfrm>
            <a:off x="1476375" y="1196975"/>
            <a:ext cx="7497763" cy="5184775"/>
          </a:xfrm>
        </p:spPr>
        <p:txBody>
          <a:bodyPr/>
          <a:lstStyle/>
          <a:p>
            <a:r>
              <a:rPr lang="el-GR" sz="1800" b="1" dirty="0" smtClean="0">
                <a:cs typeface="Arial" pitchFamily="34" charset="0"/>
              </a:rPr>
              <a:t>Σε μεταβολική οξέωση από προσθήκη οξέος ο  </a:t>
            </a:r>
            <a:r>
              <a:rPr lang="el-GR" sz="1800" b="1" i="1" dirty="0" smtClean="0">
                <a:cs typeface="Arial" pitchFamily="34" charset="0"/>
              </a:rPr>
              <a:t>Δ</a:t>
            </a:r>
            <a:r>
              <a:rPr lang="el-GR" sz="1800" b="1" dirty="0" smtClean="0">
                <a:cs typeface="Arial" pitchFamily="34" charset="0"/>
              </a:rPr>
              <a:t>ΧΑ/</a:t>
            </a:r>
            <a:r>
              <a:rPr lang="el-GR" sz="1800" b="1" i="1" dirty="0" smtClean="0">
                <a:cs typeface="Arial" pitchFamily="34" charset="0"/>
              </a:rPr>
              <a:t> Δ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 </a:t>
            </a:r>
            <a:r>
              <a:rPr lang="el-GR" sz="1800" b="1" dirty="0" smtClean="0">
                <a:cs typeface="Arial" pitchFamily="34" charset="0"/>
              </a:rPr>
              <a:t>μπορεί να απέχει σημαντικά από το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sz="1800" b="1" dirty="0" smtClean="0">
                <a:cs typeface="Arial" pitchFamily="34" charset="0"/>
              </a:rPr>
              <a:t> ανάλογα με τον σχετικό όγκο κατανομής των ανιόντων και τη νεφρική τους κάθαρση, χωρίς αυτό να σημαίνει επιπλέον απλή οξεοβασική διαταραχή </a:t>
            </a:r>
            <a:r>
              <a:rPr lang="en-US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l-GR" sz="1800" b="1" dirty="0" smtClean="0">
                <a:cs typeface="Arial" pitchFamily="34" charset="0"/>
              </a:rPr>
              <a:t>. Όταν πάντως τα ανιόντα αυτά απομακρύνονται στα ούρα με </a:t>
            </a:r>
            <a:r>
              <a:rPr lang="el-GR" sz="1800" b="1" dirty="0" err="1" smtClean="0">
                <a:cs typeface="Arial" pitchFamily="34" charset="0"/>
              </a:rPr>
              <a:t>συνοδά</a:t>
            </a:r>
            <a:r>
              <a:rPr lang="el-GR" sz="1800" b="1" dirty="0" smtClean="0">
                <a:cs typeface="Arial" pitchFamily="34" charset="0"/>
              </a:rPr>
              <a:t> κατιόντα διαφορετικά του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NH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συνυπάρχει και υπερχλωραιμική μεταβολική οξέωση</a:t>
            </a:r>
            <a:endParaRPr lang="el-GR" sz="1600" b="1" dirty="0" smtClean="0">
              <a:cs typeface="Arial" pitchFamily="34" charset="0"/>
            </a:endParaRPr>
          </a:p>
          <a:p>
            <a:endParaRPr lang="el-GR" dirty="0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3213100"/>
            <a:ext cx="3870325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4 - TextBox"/>
          <p:cNvSpPr txBox="1">
            <a:spLocks noChangeArrowheads="1"/>
          </p:cNvSpPr>
          <p:nvPr/>
        </p:nvSpPr>
        <p:spPr bwMode="auto">
          <a:xfrm>
            <a:off x="4248000" y="6120000"/>
            <a:ext cx="5003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 baseline="30000" dirty="0">
                <a:solidFill>
                  <a:srgbClr val="0070C0"/>
                </a:solidFill>
              </a:rPr>
              <a:t>(1)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</a:rPr>
              <a:t>Rastegar</a:t>
            </a:r>
            <a:r>
              <a:rPr lang="en-US" sz="1600" i="1" dirty="0">
                <a:solidFill>
                  <a:srgbClr val="0070C0"/>
                </a:solidFill>
                <a:latin typeface="Corbel" pitchFamily="34" charset="0"/>
              </a:rPr>
              <a:t>,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sz="1600" i="1" dirty="0">
                <a:solidFill>
                  <a:srgbClr val="0070C0"/>
                </a:solidFill>
                <a:latin typeface="Corbel" pitchFamily="34" charset="0"/>
              </a:rPr>
              <a:t>J Am Soc </a:t>
            </a:r>
            <a:r>
              <a:rPr lang="en-US" sz="1600" i="1" dirty="0" err="1">
                <a:solidFill>
                  <a:srgbClr val="0070C0"/>
                </a:solidFill>
                <a:latin typeface="Corbel" pitchFamily="34" charset="0"/>
              </a:rPr>
              <a:t>Nephrol</a:t>
            </a:r>
            <a:r>
              <a:rPr lang="en-US" sz="1600" i="1" dirty="0">
                <a:solidFill>
                  <a:srgbClr val="0070C0"/>
                </a:solidFill>
                <a:latin typeface="Corbel" pitchFamily="34" charset="0"/>
              </a:rPr>
              <a:t>. </a:t>
            </a:r>
            <a:r>
              <a:rPr lang="en-US" sz="1400" i="1" dirty="0">
                <a:solidFill>
                  <a:srgbClr val="0070C0"/>
                </a:solidFill>
              </a:rPr>
              <a:t>2007</a:t>
            </a:r>
            <a:r>
              <a:rPr lang="en-US" sz="1600" i="1" dirty="0">
                <a:solidFill>
                  <a:srgbClr val="0070C0"/>
                </a:solidFill>
                <a:latin typeface="Corbel" pitchFamily="34" charset="0"/>
              </a:rPr>
              <a:t> Sep;</a:t>
            </a:r>
            <a:r>
              <a:rPr lang="en-US" sz="1400" i="1" dirty="0">
                <a:solidFill>
                  <a:srgbClr val="0070C0"/>
                </a:solidFill>
              </a:rPr>
              <a:t>18(9):2429-31</a:t>
            </a:r>
            <a:endParaRPr lang="el-GR" sz="1400" i="1" dirty="0">
              <a:solidFill>
                <a:srgbClr val="0070C0"/>
              </a:solidFill>
            </a:endParaRPr>
          </a:p>
          <a:p>
            <a:endParaRPr lang="el-GR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3779838"/>
            <a:ext cx="353536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8425" y="3779838"/>
            <a:ext cx="3709988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77716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Δ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ΧΑ/</a:t>
            </a:r>
            <a:r>
              <a:rPr lang="el-GR" sz="36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Δ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HCO</a:t>
            </a:r>
            <a:r>
              <a:rPr lang="el-GR" sz="2900" b="1" baseline="-25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l-GR" sz="2900" b="1" baseline="30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ΕΜΜΕΣΗ  ΑΠΩΛΕΙΑ 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NaHCO</a:t>
            </a:r>
            <a:r>
              <a:rPr lang="en-US" sz="2900" b="1" baseline="-25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el-GR" sz="2900" baseline="-25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1979613" y="4535488"/>
            <a:ext cx="504825" cy="49688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1750" name="4 - TextBox"/>
          <p:cNvSpPr txBox="1">
            <a:spLocks noChangeArrowheads="1"/>
          </p:cNvSpPr>
          <p:nvPr/>
        </p:nvSpPr>
        <p:spPr bwMode="auto">
          <a:xfrm>
            <a:off x="2339975" y="5759450"/>
            <a:ext cx="6627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600" i="1" dirty="0">
                <a:solidFill>
                  <a:srgbClr val="0070C0"/>
                </a:solidFill>
                <a:latin typeface="Corbel" pitchFamily="34" charset="0"/>
              </a:rPr>
              <a:t>	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</a:rPr>
              <a:t>Halperin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, </a:t>
            </a:r>
            <a:r>
              <a:rPr lang="en-US" sz="1600" i="1" dirty="0">
                <a:solidFill>
                  <a:srgbClr val="0070C0"/>
                </a:solidFill>
                <a:latin typeface="Corbel" pitchFamily="34" charset="0"/>
              </a:rPr>
              <a:t>in  Fluid, Electrolyte and acid-base physiology</a:t>
            </a:r>
            <a:r>
              <a:rPr lang="en-US" sz="1600" i="1" dirty="0">
                <a:solidFill>
                  <a:srgbClr val="0070C0"/>
                </a:solidFill>
                <a:latin typeface="Gill Sans MT" pitchFamily="34" charset="0"/>
              </a:rPr>
              <a:t>, </a:t>
            </a:r>
            <a:r>
              <a:rPr lang="en-US" sz="1400" i="1" dirty="0">
                <a:solidFill>
                  <a:srgbClr val="0070C0"/>
                </a:solidFill>
              </a:rPr>
              <a:t>3</a:t>
            </a:r>
            <a:r>
              <a:rPr lang="en-US" sz="1600" i="1" baseline="30000" dirty="0">
                <a:solidFill>
                  <a:srgbClr val="0070C0"/>
                </a:solidFill>
                <a:latin typeface="Gill Sans MT" pitchFamily="34" charset="0"/>
              </a:rPr>
              <a:t>rd</a:t>
            </a:r>
            <a:r>
              <a:rPr lang="en-US" sz="1600" i="1" dirty="0">
                <a:solidFill>
                  <a:srgbClr val="0070C0"/>
                </a:solidFill>
                <a:latin typeface="Gill Sans MT" pitchFamily="34" charset="0"/>
              </a:rPr>
              <a:t> </a:t>
            </a:r>
            <a:r>
              <a:rPr lang="en-US" sz="1600" i="1" dirty="0">
                <a:solidFill>
                  <a:srgbClr val="0070C0"/>
                </a:solidFill>
                <a:latin typeface="Corbel" pitchFamily="34" charset="0"/>
              </a:rPr>
              <a:t>ed.</a:t>
            </a:r>
            <a:endParaRPr lang="el-GR" sz="1600" i="1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31751" name="8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 dirty="0" smtClean="0">
                <a:cs typeface="Arial" pitchFamily="34" charset="0"/>
              </a:rPr>
              <a:t>Έφηβος 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l-GR" sz="2000" b="1" dirty="0" smtClean="0">
                <a:cs typeface="Arial" pitchFamily="34" charset="0"/>
              </a:rPr>
              <a:t>  ετών  με διαβητική κετοξέωση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Διατηρεί σχετικά καλή νεφρική λειτουργία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pH: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7,25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/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: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l-GR" sz="1800" b="1" dirty="0" smtClean="0">
                <a:cs typeface="Arial" pitchFamily="34" charset="0"/>
              </a:rPr>
              <a:t> /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dirty="0" smtClean="0"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 </a:t>
            </a:r>
            <a:r>
              <a:rPr lang="el-GR" sz="1800" b="1" dirty="0" smtClean="0">
                <a:cs typeface="Arial" pitchFamily="34" charset="0"/>
              </a:rPr>
              <a:t>/ ΧΑ: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err="1" smtClean="0">
                <a:latin typeface="Corbel" pitchFamily="34" charset="0"/>
                <a:cs typeface="Arial" pitchFamily="34" charset="0"/>
              </a:rPr>
              <a:t>mEq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/L  </a:t>
            </a:r>
            <a:endParaRPr lang="el-GR" sz="1800" b="1" dirty="0" smtClean="0"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l-GR" sz="1800" b="1" i="1" dirty="0" smtClean="0">
                <a:cs typeface="Arial" pitchFamily="34" charset="0"/>
              </a:rPr>
              <a:t>Δ</a:t>
            </a:r>
            <a:r>
              <a:rPr lang="el-GR" sz="1800" b="1" dirty="0" smtClean="0">
                <a:cs typeface="Arial" pitchFamily="34" charset="0"/>
              </a:rPr>
              <a:t>ΧΑ/</a:t>
            </a:r>
            <a:r>
              <a:rPr lang="el-GR" sz="1800" b="1" i="1" dirty="0" smtClean="0">
                <a:cs typeface="Arial" pitchFamily="34" charset="0"/>
              </a:rPr>
              <a:t> Δ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= 10/15 = 0,65 &lt;&lt;1 </a:t>
            </a:r>
            <a:r>
              <a:rPr lang="el-GR" sz="16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Clr>
                <a:schemeClr val="accent1"/>
              </a:buClr>
              <a:buFont typeface="Wingdings" pitchFamily="2" charset="2"/>
              <a:buChar char="v"/>
            </a:pPr>
            <a:r>
              <a:rPr lang="el-GR" sz="1800" b="1" dirty="0" smtClean="0">
                <a:cs typeface="Arial" pitchFamily="34" charset="0"/>
              </a:rPr>
              <a:t>Αναπνευστική αλκάλωση</a:t>
            </a:r>
          </a:p>
          <a:p>
            <a:pPr lvl="2">
              <a:buClr>
                <a:srgbClr val="FF0000"/>
              </a:buClr>
              <a:buFont typeface="Wingdings" pitchFamily="2" charset="2"/>
              <a:buChar char="v"/>
            </a:pPr>
            <a:r>
              <a:rPr lang="el-GR" sz="1800" b="1" dirty="0" smtClean="0">
                <a:solidFill>
                  <a:srgbClr val="FF0000"/>
                </a:solidFill>
                <a:cs typeface="Arial" pitchFamily="34" charset="0"/>
              </a:rPr>
              <a:t>Υπερχλωραιμική μεταβολική οξέωση</a:t>
            </a:r>
            <a:endParaRPr lang="el-GR" sz="1800" b="1" dirty="0" smtClean="0"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el-GR" dirty="0" smtClean="0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5651500" y="4356100"/>
            <a:ext cx="504825" cy="4968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ΤΡΙΠΛΕΣ  ΔΙΑΤΑΡΑΧΕΣ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1403350" y="1196975"/>
            <a:ext cx="749935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1800" b="1" dirty="0" smtClean="0">
                <a:cs typeface="Arial" pitchFamily="34" charset="0"/>
              </a:rPr>
              <a:t>Γυναίκα 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72</a:t>
            </a:r>
            <a:r>
              <a:rPr lang="el-GR" sz="1800" b="1" dirty="0" smtClean="0">
                <a:cs typeface="Arial" pitchFamily="34" charset="0"/>
              </a:rPr>
              <a:t>  ετών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Ιστορικό: Συμφορητική καρδιακή ανεπάρκεια, Σ/Δ, ΧΝΑ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Παρούσα νόσος: Έμετοι από εβδομάδας, αδυναμία σίτισης, παρόξυνση ΧΝΑ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 :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7,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55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(</a:t>
            </a:r>
            <a:r>
              <a:rPr lang="el-GR" sz="1800" b="1" dirty="0" smtClean="0">
                <a:cs typeface="Arial" pitchFamily="34" charset="0"/>
              </a:rPr>
              <a:t>αλκαλαιμία)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mmHg</a:t>
            </a:r>
            <a:r>
              <a:rPr lang="el-GR" sz="1800" b="1" dirty="0" smtClean="0">
                <a:cs typeface="Arial" pitchFamily="34" charset="0"/>
              </a:rPr>
              <a:t>(αναπνευστική αλκάλωση)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endParaRPr lang="en-US" sz="1800" b="1" dirty="0" smtClean="0">
              <a:latin typeface="Corbe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l-GR" sz="1800" b="1" dirty="0" smtClean="0">
                <a:cs typeface="Arial" pitchFamily="34" charset="0"/>
              </a:rPr>
              <a:t>Αναμενόμενα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,στα πλαίσια χρόνιας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αναπνευστικής αλκάλωσης  από καρδιακή ανεπάρκεια = 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24- [(40-21) Χ 0,5]=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14,5</a:t>
            </a:r>
          </a:p>
          <a:p>
            <a:pPr lvl="2">
              <a:lnSpc>
                <a:spcPct val="90000"/>
              </a:lnSpc>
              <a:buFont typeface="Wingdings 2" pitchFamily="18" charset="2"/>
              <a:buNone/>
            </a:pPr>
            <a:r>
              <a:rPr lang="el-GR" sz="1800" b="1" dirty="0" smtClean="0">
                <a:cs typeface="Arial" pitchFamily="34" charset="0"/>
              </a:rPr>
              <a:t>	Επειδή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14,5&lt;18 </a:t>
            </a:r>
            <a:r>
              <a:rPr lang="el-GR" sz="1800" b="1" dirty="0" smtClean="0">
                <a:cs typeface="Arial" pitchFamily="34" charset="0"/>
              </a:rPr>
              <a:t>συνυπάρχει μεταβολική αλκάλωση</a:t>
            </a: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ΧΑ: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l-GR" sz="1800" b="1" dirty="0" smtClean="0">
                <a:cs typeface="Arial" pitchFamily="34" charset="0"/>
              </a:rPr>
              <a:t>, Κ: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3.3</a:t>
            </a:r>
            <a:r>
              <a:rPr lang="el-GR" sz="1800" b="1" dirty="0" smtClean="0">
                <a:cs typeface="Arial" pitchFamily="34" charset="0"/>
              </a:rPr>
              <a:t>, Λευκωματίνες: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g/dl, </a:t>
            </a:r>
            <a:r>
              <a:rPr lang="el-GR" sz="1800" b="1" dirty="0" smtClean="0">
                <a:cs typeface="Arial" pitchFamily="34" charset="0"/>
              </a:rPr>
              <a:t>Σάκχαρο: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250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mg/dl, </a:t>
            </a:r>
            <a:r>
              <a:rPr lang="el-GR" sz="1800" b="1" dirty="0" smtClean="0">
                <a:cs typeface="Arial" pitchFamily="34" charset="0"/>
              </a:rPr>
              <a:t>Γαλακτικά: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3,2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endParaRPr lang="en-US" sz="1800" b="1" dirty="0" smtClean="0">
              <a:latin typeface="Corbe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600" b="1" dirty="0" smtClean="0">
                <a:latin typeface="Corbel" pitchFamily="34" charset="0"/>
                <a:cs typeface="Arial" pitchFamily="34" charset="0"/>
              </a:rPr>
              <a:t>	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To XA </a:t>
            </a:r>
            <a:r>
              <a:rPr lang="el-GR" sz="1800" b="1" dirty="0" smtClean="0">
                <a:cs typeface="Arial" pitchFamily="34" charset="0"/>
              </a:rPr>
              <a:t>είναι αυξημένο, με φυσιολογικές λευκωματίνες, στα πλαίσια του ιστορικού και της παρούσας νόσου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el-GR" sz="1800" b="1" dirty="0" smtClean="0">
                <a:cs typeface="Arial" pitchFamily="34" charset="0"/>
              </a:rPr>
              <a:t>συνυπάρχει και μεταβολική οξέωση από προσθήκη οξέων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l-GR" sz="1800" b="1" i="1" dirty="0" smtClean="0">
                <a:cs typeface="Arial" pitchFamily="34" charset="0"/>
              </a:rPr>
              <a:t>Δ</a:t>
            </a:r>
            <a:r>
              <a:rPr lang="el-GR" sz="1800" b="1" dirty="0" smtClean="0">
                <a:cs typeface="Arial" pitchFamily="34" charset="0"/>
              </a:rPr>
              <a:t>ΧΑ/</a:t>
            </a:r>
            <a:r>
              <a:rPr lang="el-GR" sz="1800" b="1" i="1" dirty="0" smtClean="0">
                <a:cs typeface="Arial" pitchFamily="34" charset="0"/>
              </a:rPr>
              <a:t> Δ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14/6 &gt; 2 </a:t>
            </a:r>
            <a:r>
              <a:rPr lang="el-GR" sz="1800" b="1" dirty="0" smtClean="0">
                <a:cs typeface="Arial" pitchFamily="34" charset="0"/>
              </a:rPr>
              <a:t>(μεταβολική αλκάλωση)</a:t>
            </a:r>
            <a:endParaRPr lang="el-GR" sz="1800" b="1" baseline="3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06408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l-GR" sz="31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100" b="1" dirty="0" smtClean="0">
                <a:solidFill>
                  <a:schemeClr val="accent6">
                    <a:lumMod val="50000"/>
                  </a:schemeClr>
                </a:solidFill>
              </a:rPr>
              <a:t>ΜΙΚΤΕΣ  ΔΙΑΤΑΡΑΧΕΣ </a:t>
            </a:r>
            <a:r>
              <a:rPr lang="en-US" sz="31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3100" b="1" dirty="0" smtClean="0">
                <a:solidFill>
                  <a:schemeClr val="accent6">
                    <a:lumMod val="50000"/>
                  </a:schemeClr>
                </a:solidFill>
              </a:rPr>
              <a:t>ΣΤΗΝ  ΚΛΙΝΙΚΗ  ΠΡΑΞΗ</a:t>
            </a:r>
            <a:r>
              <a:rPr lang="el-GR" sz="4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l-GR" sz="44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864000" y="1988840"/>
            <a:ext cx="3888432" cy="3240360"/>
          </a:xfrm>
        </p:spPr>
        <p:txBody>
          <a:bodyPr/>
          <a:lstStyle/>
          <a:p>
            <a:r>
              <a:rPr lang="el-GR" sz="1800" b="1" dirty="0" smtClean="0"/>
              <a:t>Οι μικτές διαταραχές είναι συνήθεις σε νοσηλευόμενους ασθενείς με σοβαρά και σύνθετα προβλήματα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pPr>
              <a:buNone/>
            </a:pPr>
            <a:endParaRPr lang="el-GR" sz="1800" dirty="0" smtClean="0"/>
          </a:p>
          <a:p>
            <a:r>
              <a:rPr lang="el-GR" sz="1800" b="1" dirty="0" smtClean="0"/>
              <a:t>Συγκεκριμένες μικτές διαταραχές συμβαίνουν συχνότερα στην κλινική πράξη</a:t>
            </a:r>
          </a:p>
          <a:p>
            <a:endParaRPr lang="el-GR" sz="1800" dirty="0" smtClean="0"/>
          </a:p>
          <a:p>
            <a:endParaRPr lang="el-GR" sz="1800" dirty="0" smtClean="0"/>
          </a:p>
          <a:p>
            <a:endParaRPr lang="el-GR" sz="1800" dirty="0"/>
          </a:p>
        </p:txBody>
      </p:sp>
      <p:pic>
        <p:nvPicPr>
          <p:cNvPr id="7" name="6 - Θέση περιεχομένου" descr="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08000" y="972000"/>
            <a:ext cx="4303349" cy="5621011"/>
          </a:xfrm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6552000" y="1512000"/>
            <a:ext cx="10800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6552000" y="1980000"/>
            <a:ext cx="9360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6552000" y="2592000"/>
            <a:ext cx="2520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6552000" y="3960000"/>
            <a:ext cx="18360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6552000" y="4428000"/>
            <a:ext cx="15840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6552000" y="5184000"/>
            <a:ext cx="14760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818" cy="92211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ΜΙΚΤΕΣ  ΔΙΑΤΑΡΑΧΕΣ          ΘΕΡΑΠΕΥΤΙΚΕΣ  ΑΡΧΕΣ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219200"/>
            <a:ext cx="7821613" cy="54102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l-GR" sz="800" b="1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b="1" dirty="0" smtClean="0">
                <a:cs typeface="Arial" pitchFamily="34" charset="0"/>
              </a:rPr>
              <a:t>Η ανίχνευση των μικτών διαταραχών βοηθά στην ιεράρχηση των θεραπευτικών στόχων σε σύνθετα κλινικά προβλήματα</a:t>
            </a:r>
          </a:p>
          <a:p>
            <a:pPr>
              <a:lnSpc>
                <a:spcPct val="150000"/>
              </a:lnSpc>
            </a:pPr>
            <a:endParaRPr lang="el-GR" sz="800" b="1" dirty="0" smtClean="0"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Σε ταυτόχρονη παρουσία απλών διαταραχών που μεταβάλλουν την οξύτητα του αίματος προς την ίδια  κατεύθυνση, η ίδια η οξυαιμία ή η αλκαλαιμία μπορεί να αποτελούν κύριο θεραπευτικό στόχο</a:t>
            </a:r>
          </a:p>
          <a:p>
            <a:pPr lvl="1" algn="just">
              <a:lnSpc>
                <a:spcPts val="28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Σε άλλες περιπτώσεις η υπογκαιμία συνιστά τον κύριο παράγοντα κινδύνου και θεραπευτική  προτεραιότητα είναι η αποκατάσταση του εξωκυττάριου όγκου </a:t>
            </a:r>
          </a:p>
          <a:p>
            <a:pPr lvl="1" algn="just">
              <a:lnSpc>
                <a:spcPts val="2800"/>
              </a:lnSpc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Οι ηλεκτρολυτικές διαταραχές συνδέονται στενά με τις διαταραχές της οξεοβασικής ισορροπίας. Η πρόληψη της υποκαλιαιμίας μπορεί συχνά να είναι πρωταρχικής σημασίας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ΘΕΡΑΠΕΙΑ  ΟΞΥΑΙΜΙΑΣ 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 dirty="0" smtClean="0"/>
              <a:t>Στόχος η διατήρηση του </a:t>
            </a:r>
            <a:r>
              <a:rPr lang="en-US" sz="2000" b="1" dirty="0" smtClean="0">
                <a:latin typeface="Corbel" pitchFamily="34" charset="0"/>
              </a:rPr>
              <a:t>pH </a:t>
            </a:r>
            <a:r>
              <a:rPr lang="el-GR" sz="2000" b="1" dirty="0" smtClean="0">
                <a:latin typeface="Corbel" pitchFamily="34" charset="0"/>
              </a:rPr>
              <a:t>αίματος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l-GR" sz="2000" b="1" dirty="0" smtClean="0">
                <a:latin typeface="Corbe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7,2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Καρδιακή συσταλτικότητα</a:t>
            </a:r>
          </a:p>
          <a:p>
            <a:pPr lvl="1">
              <a:buNone/>
            </a:pPr>
            <a:endParaRPr lang="el-GR" sz="18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cs typeface="Arial" pitchFamily="34" charset="0"/>
              </a:rPr>
              <a:t>Χορήγηση</a:t>
            </a:r>
            <a:r>
              <a:rPr lang="el-GR" sz="2200" b="1" dirty="0" smtClean="0">
                <a:cs typeface="Arial" pitchFamily="34" charset="0"/>
              </a:rPr>
              <a:t> </a:t>
            </a:r>
            <a:r>
              <a:rPr lang="en-US" sz="2200" b="1" dirty="0" smtClean="0">
                <a:cs typeface="Aria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NaHCO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l-GR" sz="1800" b="1" dirty="0" smtClean="0">
                <a:sym typeface="Symbol"/>
              </a:rPr>
              <a:t></a:t>
            </a:r>
            <a:r>
              <a:rPr lang="en-US" sz="1800" b="1" dirty="0" smtClean="0">
                <a:sym typeface="Symbol"/>
              </a:rPr>
              <a:t> </a:t>
            </a:r>
            <a:r>
              <a:rPr lang="en-US" sz="2000" b="1" dirty="0" smtClean="0">
                <a:latin typeface="Corbel" pitchFamily="34" charset="0"/>
                <a:sym typeface="Symbol"/>
              </a:rPr>
              <a:t>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2 </a:t>
            </a:r>
            <a:r>
              <a:rPr lang="en-US" sz="1800" b="1" dirty="0" smtClean="0"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el-GR" sz="2000" b="1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Ενδοκυττάρια οξέωση</a:t>
            </a:r>
          </a:p>
          <a:p>
            <a:pPr lvl="2">
              <a:buFont typeface="Wingdings" pitchFamily="2" charset="2"/>
              <a:buChar char="v"/>
            </a:pPr>
            <a:r>
              <a:rPr lang="el-GR" sz="1800" b="1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 </a:t>
            </a:r>
            <a:r>
              <a:rPr lang="el-GR" sz="1800" b="1" dirty="0" smtClean="0">
                <a:cs typeface="Arial" pitchFamily="34" charset="0"/>
                <a:sym typeface="Symbol"/>
              </a:rPr>
              <a:t>Ταχεία  χορήγηση</a:t>
            </a:r>
          </a:p>
          <a:p>
            <a:pPr lvl="2">
              <a:buFont typeface="Wingdings" pitchFamily="2" charset="2"/>
              <a:buChar char="v"/>
            </a:pPr>
            <a:r>
              <a:rPr lang="el-GR" sz="1800" b="1" dirty="0" smtClean="0">
                <a:cs typeface="Arial" pitchFamily="34" charset="0"/>
                <a:sym typeface="Symbol"/>
              </a:rPr>
              <a:t> Συνθήκες </a:t>
            </a:r>
            <a:r>
              <a:rPr lang="el-GR" sz="1800" b="1" dirty="0" err="1" smtClean="0">
                <a:cs typeface="Arial" pitchFamily="34" charset="0"/>
                <a:sym typeface="Symbol"/>
              </a:rPr>
              <a:t>ιστικής</a:t>
            </a:r>
            <a:r>
              <a:rPr lang="el-GR" sz="1800" b="1" dirty="0" smtClean="0">
                <a:cs typeface="Arial" pitchFamily="34" charset="0"/>
                <a:sym typeface="Symbol"/>
              </a:rPr>
              <a:t> </a:t>
            </a:r>
            <a:r>
              <a:rPr lang="el-GR" sz="1800" b="1" dirty="0" err="1" smtClean="0">
                <a:cs typeface="Arial" pitchFamily="34" charset="0"/>
                <a:sym typeface="Symbol"/>
              </a:rPr>
              <a:t>υποξίας</a:t>
            </a:r>
            <a:endParaRPr lang="el-GR" sz="1800" b="1" dirty="0" smtClean="0">
              <a:cs typeface="Arial" pitchFamily="34" charset="0"/>
              <a:sym typeface="Symbol"/>
            </a:endParaRPr>
          </a:p>
          <a:p>
            <a:pPr lvl="2">
              <a:buFont typeface="Wingdings" pitchFamily="2" charset="2"/>
              <a:buChar char="v"/>
            </a:pPr>
            <a:endParaRPr lang="el-GR" sz="1800" b="1" dirty="0" smtClean="0"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cs typeface="Arial" pitchFamily="34" charset="0"/>
                <a:sym typeface="Symbol"/>
              </a:rPr>
              <a:t>Αιμοκάθαρση σε σοβαρή νεφρική ανεπάρκεια</a:t>
            </a:r>
          </a:p>
          <a:p>
            <a:pPr>
              <a:buFont typeface="Wingdings" pitchFamily="2" charset="2"/>
              <a:buChar char="ü"/>
            </a:pPr>
            <a:endParaRPr lang="el-GR" sz="2000" b="1" dirty="0" smtClean="0"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Char char="ü"/>
            </a:pPr>
            <a:r>
              <a:rPr lang="el-GR" sz="2000" b="1" dirty="0" smtClean="0">
                <a:cs typeface="Arial" pitchFamily="34" charset="0"/>
                <a:sym typeface="Symbol"/>
              </a:rPr>
              <a:t>Ελεγχόμενος  υπεραερισμός</a:t>
            </a:r>
          </a:p>
          <a:p>
            <a:pPr lvl="1"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  <a:sym typeface="Symbol"/>
              </a:rPr>
              <a:t> </a:t>
            </a:r>
            <a:r>
              <a:rPr lang="en-US" sz="1800" b="1" dirty="0" smtClean="0">
                <a:latin typeface="Corbel" pitchFamily="34" charset="0"/>
                <a:cs typeface="Arial" pitchFamily="34" charset="0"/>
                <a:sym typeface="Symbol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sz="16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l-GR" sz="1800" b="1" dirty="0" smtClean="0"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Char char="ü"/>
            </a:pP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1044000" y="332656"/>
            <a:ext cx="79628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2800" b="1" dirty="0" smtClean="0">
                <a:solidFill>
                  <a:srgbClr val="32354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ΔΙΑΤΑΡΑΧΕΣ  ΤΗΣ  ΟΞΕΟΒΑΣΙΚΗΣ  ΙΣΟΡΡΟΠΙΑΣ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l-GR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el-GR" sz="2800" b="1" dirty="0" smtClean="0">
                <a:solidFill>
                  <a:srgbClr val="9A74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 Ρ Ι Σ Μ Ο Ι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31913" y="1268413"/>
            <a:ext cx="7602537" cy="5184775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l-GR" sz="2000" b="1" dirty="0" smtClean="0">
              <a:latin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2000" b="1" dirty="0" smtClean="0"/>
              <a:t>Απλή οξεοβασική διαταραχή είναι μία αρχική διεργασία που τείνει να μεταβάλλει την οξύτητα του αίματος, από «αναπνευστικά» </a:t>
            </a:r>
            <a:r>
              <a:rPr lang="el-GR" sz="2000" b="1" dirty="0" smtClean="0">
                <a:cs typeface="Arial" pitchFamily="34" charset="0"/>
              </a:rPr>
              <a:t>(</a:t>
            </a:r>
            <a:r>
              <a:rPr lang="en-US" sz="2000" b="1" dirty="0" err="1" smtClean="0">
                <a:latin typeface="Corbel" pitchFamily="34" charset="0"/>
                <a:cs typeface="Arial" pitchFamily="34" charset="0"/>
              </a:rPr>
              <a:t>PaCO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2000" b="1" dirty="0" smtClean="0">
                <a:cs typeface="Arial" pitchFamily="34" charset="0"/>
              </a:rPr>
              <a:t> ) </a:t>
            </a:r>
            <a:r>
              <a:rPr lang="el-GR" sz="2000" b="1" dirty="0" smtClean="0"/>
              <a:t>ή «μεταβολικά» </a:t>
            </a:r>
            <a:r>
              <a:rPr lang="el-GR" sz="2000" b="1" dirty="0" smtClean="0">
                <a:cs typeface="Arial" pitchFamily="34" charset="0"/>
              </a:rPr>
              <a:t>(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2000" b="1" dirty="0" smtClean="0"/>
              <a:t>) αίτια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2000" b="1" dirty="0" smtClean="0"/>
              <a:t>Μικτή διαταραχή της οξεοβασικής ισορροπίας είναι η ταυτόχρονη παρουσία δύο ή περισσότερων απλών διαταραχών, </a:t>
            </a:r>
            <a:r>
              <a:rPr lang="el-GR" sz="2000" b="1" dirty="0" smtClean="0">
                <a:latin typeface="Corbel" pitchFamily="34" charset="0"/>
              </a:rPr>
              <a:t>με μεταβολή</a:t>
            </a:r>
            <a:r>
              <a:rPr lang="el-GR" sz="2000" b="1" dirty="0" smtClean="0">
                <a:latin typeface="Arial" pitchFamily="34" charset="0"/>
              </a:rPr>
              <a:t> </a:t>
            </a:r>
            <a:r>
              <a:rPr lang="el-GR" sz="2000" b="1" dirty="0" smtClean="0"/>
              <a:t> τη</a:t>
            </a:r>
            <a:r>
              <a:rPr lang="el-GR" sz="2000" b="1" dirty="0" smtClean="0">
                <a:latin typeface="Corbel" pitchFamily="34" charset="0"/>
              </a:rPr>
              <a:t>ς</a:t>
            </a:r>
            <a:r>
              <a:rPr lang="el-GR" sz="2000" b="1" dirty="0" smtClean="0"/>
              <a:t> οξύτητας του αίματος προς: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l-GR" sz="1800" b="1" dirty="0" smtClean="0">
                <a:solidFill>
                  <a:srgbClr val="FF0000"/>
                </a:solidFill>
              </a:rPr>
              <a:t> την ίδια  κατεύθυνση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l-GR" sz="1800" b="1" dirty="0" smtClean="0">
                <a:solidFill>
                  <a:srgbClr val="FF0000"/>
                </a:solidFill>
              </a:rPr>
              <a:t> αντίθετες κατευθύνσεις</a:t>
            </a:r>
            <a:endParaRPr lang="el-GR" sz="1800" b="1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l-GR" sz="2000" b="1" dirty="0" smtClean="0"/>
              <a:t>Στις μικτές διαταραχές συμπεριλαμβάνονται και οι περιπτώσεις όπου έχουμε δύο ή περισσότερους τύπους, ως προς την παθογένεια ή τη χρονική εξέλιξη, μιας απλής διαταραχής</a:t>
            </a:r>
          </a:p>
          <a:p>
            <a:pPr marL="342900" indent="-342900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ΚΛΙΝΙΚΕΣ  ΕΚΔΗΛΩΣΕΙΣ                 ΑΛΚΑΛΑΙΜΙΑΣ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628800"/>
            <a:ext cx="7650163" cy="441270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sz="2000" b="1" dirty="0" smtClean="0">
                <a:cs typeface="Times New Roman"/>
              </a:rPr>
              <a:t>Ελάττωση  εγκεφαλικής  ροής  αίματος</a:t>
            </a:r>
          </a:p>
          <a:p>
            <a:pPr marL="611187" lvl="2" indent="-282575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l-GR" sz="1800" b="1" dirty="0" smtClean="0">
                <a:cs typeface="Times New Roman"/>
              </a:rPr>
              <a:t>Σύγχυση -  Λήθαργος</a:t>
            </a:r>
          </a:p>
          <a:p>
            <a:pPr eaLnBrk="1" hangingPunct="1">
              <a:lnSpc>
                <a:spcPct val="150000"/>
              </a:lnSpc>
            </a:pPr>
            <a:r>
              <a:rPr lang="el-GR" sz="2000" b="1" dirty="0" smtClean="0">
                <a:cs typeface="Times New Roman"/>
              </a:rPr>
              <a:t>Νευρομυική  ευερεθιστότητα</a:t>
            </a:r>
          </a:p>
          <a:p>
            <a:pPr marL="611187" lvl="2" indent="-282575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↓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Ca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2+</a:t>
            </a:r>
            <a:endParaRPr lang="en-US" sz="1600" b="1" dirty="0" smtClean="0"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r>
              <a:rPr lang="el-GR" sz="2000" b="1" dirty="0" smtClean="0">
                <a:cs typeface="Times New Roman"/>
              </a:rPr>
              <a:t>Ελάττωση  συσταλτικότητας  μυοκαρδίου </a:t>
            </a:r>
            <a:r>
              <a:rPr lang="el-GR" sz="1800" b="1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(1)</a:t>
            </a:r>
            <a:endParaRPr lang="el-GR" sz="2000" b="1" dirty="0" smtClean="0">
              <a:solidFill>
                <a:srgbClr val="FF0000"/>
              </a:solidFill>
              <a:cs typeface="Times New Roman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b="1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2000" b="1" dirty="0" smtClean="0">
                <a:latin typeface="Corbel" pitchFamily="34" charset="0"/>
                <a:cs typeface="Times New Roman"/>
              </a:rPr>
              <a:t>H </a:t>
            </a:r>
            <a:r>
              <a:rPr lang="el-GR" sz="2000" b="1" dirty="0" smtClean="0">
                <a:latin typeface="Corbel" pitchFamily="34" charset="0"/>
                <a:cs typeface="Times New Roman"/>
              </a:rPr>
              <a:t>σοβαρού βαθμού αλκαλιαιμία συνοδεύεται από υψηλή θνητότητα ως και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49%</a:t>
            </a:r>
            <a:r>
              <a:rPr lang="el-GR" sz="2000" b="1" dirty="0" smtClean="0">
                <a:latin typeface="Corbel" pitchFamily="34" charset="0"/>
                <a:cs typeface="Times New Roman"/>
              </a:rPr>
              <a:t>  για τιμές </a:t>
            </a:r>
            <a:r>
              <a:rPr lang="en-US" sz="2000" b="1" dirty="0" smtClean="0">
                <a:latin typeface="Corbel" pitchFamily="34" charset="0"/>
                <a:cs typeface="Times New Roman"/>
              </a:rPr>
              <a:t>pH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≥ 7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el-GR" sz="1800" b="1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(2)</a:t>
            </a:r>
            <a:endParaRPr lang="el-GR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el-GR" sz="2000" b="1" dirty="0" smtClean="0">
              <a:cs typeface="Times New Roman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2000" b="1" dirty="0" smtClean="0">
              <a:solidFill>
                <a:srgbClr val="FF0000"/>
              </a:solidFill>
              <a:cs typeface="Times New Roman"/>
            </a:endParaRPr>
          </a:p>
          <a:p>
            <a:pPr>
              <a:lnSpc>
                <a:spcPct val="150000"/>
              </a:lnSpc>
              <a:buNone/>
            </a:pPr>
            <a:endParaRPr lang="en-US" sz="1800" b="1" dirty="0" smtClean="0">
              <a:cs typeface="Arial" pitchFamily="34" charset="0"/>
            </a:endParaRPr>
          </a:p>
          <a:p>
            <a:pPr lvl="1" eaLnBrk="1" hangingPunct="1">
              <a:buFont typeface="Verdana" pitchFamily="34" charset="0"/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Verdana" pitchFamily="34" charset="0"/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644000" y="5589240"/>
            <a:ext cx="45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l-GR" sz="1400" i="1" dirty="0" smtClean="0">
                <a:solidFill>
                  <a:srgbClr val="0070C0"/>
                </a:solidFill>
              </a:rPr>
              <a:t>(1)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Sabatini,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Kidney Int. </a:t>
            </a:r>
            <a:r>
              <a:rPr lang="en-US" sz="1400" i="1" dirty="0" smtClean="0">
                <a:solidFill>
                  <a:srgbClr val="0070C0"/>
                </a:solidFill>
              </a:rPr>
              <a:t>1996</a:t>
            </a:r>
            <a:r>
              <a:rPr lang="en-US" sz="1600" dirty="0" smtClean="0"/>
              <a:t>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Mar</a:t>
            </a:r>
            <a:r>
              <a:rPr lang="en-US" sz="1400" i="1" dirty="0" smtClean="0">
                <a:solidFill>
                  <a:srgbClr val="0070C0"/>
                </a:solidFill>
              </a:rPr>
              <a:t>;49(3):906-17</a:t>
            </a:r>
            <a:endParaRPr lang="el-GR" sz="1400" i="1" dirty="0" smtClean="0">
              <a:solidFill>
                <a:srgbClr val="0070C0"/>
              </a:solidFill>
            </a:endParaRPr>
          </a:p>
          <a:p>
            <a:pPr marL="342900" indent="-342900"/>
            <a:endParaRPr lang="el-GR" sz="1400" i="1" dirty="0">
              <a:solidFill>
                <a:srgbClr val="0070C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4644000" y="5949280"/>
            <a:ext cx="45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l-GR" sz="1400" i="1" dirty="0" smtClean="0">
                <a:solidFill>
                  <a:srgbClr val="0070C0"/>
                </a:solidFill>
              </a:rPr>
              <a:t>(2)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Anderson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et al, South Med J</a:t>
            </a:r>
            <a:r>
              <a:rPr lang="en-US" sz="1400" i="1" dirty="0" smtClean="0">
                <a:solidFill>
                  <a:srgbClr val="0070C0"/>
                </a:solidFill>
              </a:rPr>
              <a:t>. 1987;80:729-33</a:t>
            </a:r>
            <a:endParaRPr lang="el-GR" sz="1400" i="1" dirty="0" smtClean="0">
              <a:solidFill>
                <a:srgbClr val="0070C0"/>
              </a:solidFill>
            </a:endParaRPr>
          </a:p>
          <a:p>
            <a:pPr marL="342900" indent="-342900"/>
            <a:endParaRPr lang="el-GR" sz="1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ΘΕΡΑΠΕΙΑ  ΑΛΚΑΛΑΙΜΙΑΣ 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2000" b="1" dirty="0" smtClean="0"/>
              <a:t>Στόχος η ελάττωση του </a:t>
            </a:r>
            <a:r>
              <a:rPr lang="en-US" sz="2000" b="1" dirty="0" smtClean="0">
                <a:latin typeface="Corbel" pitchFamily="34" charset="0"/>
              </a:rPr>
              <a:t>pH </a:t>
            </a:r>
            <a:r>
              <a:rPr lang="el-GR" sz="2000" b="1" dirty="0" smtClean="0">
                <a:latin typeface="Corbel" pitchFamily="34" charset="0"/>
              </a:rPr>
              <a:t>αίματος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l-GR" sz="2000" b="1" dirty="0" smtClean="0">
                <a:latin typeface="Corbel" pitchFamily="34" charset="0"/>
              </a:rPr>
              <a:t>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7,5</a:t>
            </a:r>
          </a:p>
          <a:p>
            <a:pPr>
              <a:buFont typeface="Wingdings" pitchFamily="2" charset="2"/>
              <a:buChar char="ü"/>
            </a:pPr>
            <a:endParaRPr lang="el-G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Σε </a:t>
            </a:r>
            <a:r>
              <a:rPr lang="el-GR" sz="1800" b="1" dirty="0" err="1" smtClean="0">
                <a:cs typeface="Arial" pitchFamily="34" charset="0"/>
              </a:rPr>
              <a:t>διασωληνωμένο</a:t>
            </a:r>
            <a:r>
              <a:rPr lang="el-GR" sz="1800" b="1" dirty="0" smtClean="0">
                <a:cs typeface="Arial" pitchFamily="34" charset="0"/>
              </a:rPr>
              <a:t> ασθενή ρύθμιση του αερισμού</a:t>
            </a:r>
          </a:p>
          <a:p>
            <a:pPr>
              <a:buFont typeface="Wingdings" pitchFamily="2" charset="2"/>
              <a:buChar char="Ø"/>
            </a:pPr>
            <a:endParaRPr lang="el-GR" sz="8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Σε μεταβολική αλκάλωση με έλλειμμα ηλεκτρολυτών χορήγηση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NaCl  </a:t>
            </a:r>
            <a:r>
              <a:rPr lang="el-GR" sz="1800" b="1" dirty="0" smtClean="0">
                <a:latin typeface="Corbel" pitchFamily="34" charset="0"/>
                <a:cs typeface="Arial" pitchFamily="34" charset="0"/>
              </a:rPr>
              <a:t>και </a:t>
            </a:r>
            <a:r>
              <a:rPr lang="en-US" sz="1800" b="1" dirty="0" err="1" smtClean="0">
                <a:latin typeface="Corbel" pitchFamily="34" charset="0"/>
                <a:cs typeface="Arial" pitchFamily="34" charset="0"/>
              </a:rPr>
              <a:t>KCl</a:t>
            </a:r>
            <a:r>
              <a:rPr lang="el-GR" sz="1800" b="1" dirty="0" smtClean="0">
                <a:latin typeface="Corbel" pitchFamily="34" charset="0"/>
                <a:cs typeface="Arial" pitchFamily="34" charset="0"/>
              </a:rPr>
              <a:t>. Προσοχή σε:</a:t>
            </a:r>
          </a:p>
          <a:p>
            <a:pPr lvl="1">
              <a:buFont typeface="Wingdings" pitchFamily="2" charset="2"/>
              <a:buChar char="v"/>
            </a:pPr>
            <a:r>
              <a:rPr lang="el-GR" sz="1600" b="1" dirty="0" smtClean="0">
                <a:latin typeface="Corbel" pitchFamily="34" charset="0"/>
                <a:cs typeface="Arial" pitchFamily="34" charset="0"/>
              </a:rPr>
              <a:t>Χρόνια υπονατριαιμία</a:t>
            </a:r>
          </a:p>
          <a:p>
            <a:pPr lvl="1">
              <a:buFont typeface="Wingdings" pitchFamily="2" charset="2"/>
              <a:buChar char="v"/>
            </a:pPr>
            <a:r>
              <a:rPr lang="el-GR" sz="1600" b="1" dirty="0" smtClean="0"/>
              <a:t>Περαιτέρω  απώλειες  καλίου  κατά  την  νεφρική  αποβολή  των </a:t>
            </a:r>
            <a:r>
              <a:rPr lang="en-US" sz="16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lvl="1">
              <a:buFont typeface="Wingdings" pitchFamily="2" charset="2"/>
              <a:buChar char="v"/>
            </a:pPr>
            <a:r>
              <a:rPr lang="el-GR" sz="1600" b="1" dirty="0" smtClean="0"/>
              <a:t>Έλλειμμα  </a:t>
            </a:r>
            <a:r>
              <a:rPr lang="en-US" sz="1600" b="1" dirty="0" smtClean="0">
                <a:latin typeface="Corbel" pitchFamily="34" charset="0"/>
                <a:cs typeface="Arial" pitchFamily="34" charset="0"/>
              </a:rPr>
              <a:t>Mg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2+</a:t>
            </a:r>
            <a:endParaRPr lang="el-GR" sz="1400" b="1" baseline="30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l-GR" sz="800" b="1" dirty="0" smtClean="0">
              <a:latin typeface="Corbe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Σε γαστρική παροχέτευση χορήγηση  </a:t>
            </a:r>
            <a:r>
              <a:rPr lang="el-GR" sz="1800" b="1" dirty="0" smtClean="0"/>
              <a:t>αναστολέων της  γαστρικής  αντλίας  </a:t>
            </a:r>
            <a:r>
              <a:rPr lang="en-US" sz="1800" b="1" dirty="0" smtClean="0">
                <a:latin typeface="Corbel" pitchFamily="34" charset="0"/>
              </a:rPr>
              <a:t>H</a:t>
            </a:r>
            <a:r>
              <a:rPr lang="el-GR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</a:p>
          <a:p>
            <a:pPr>
              <a:buNone/>
            </a:pPr>
            <a:endParaRPr lang="el-GR" sz="800" b="1" dirty="0" smtClean="0">
              <a:cs typeface="Arial" pitchFamily="34" charset="0"/>
            </a:endParaRPr>
          </a:p>
          <a:p>
            <a:pPr marL="365125" lvl="1" indent="-282575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l-GR" sz="1800" b="1" dirty="0" smtClean="0">
                <a:cs typeface="Arial" pitchFamily="34" charset="0"/>
              </a:rPr>
              <a:t> Σε κατακράτηση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NaHCO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l-GR" sz="1800" b="1" dirty="0" smtClean="0">
                <a:latin typeface="Corbel" pitchFamily="34" charset="0"/>
                <a:cs typeface="Arial" pitchFamily="34" charset="0"/>
              </a:rPr>
              <a:t> σε σοβαρή νεφρική ανεπάρκεια, μ</a:t>
            </a:r>
            <a:r>
              <a:rPr lang="el-GR" sz="1800" b="1" dirty="0" smtClean="0">
                <a:cs typeface="Arial" pitchFamily="34" charset="0"/>
              </a:rPr>
              <a:t>πορεί  να  χρειαστεί  αιμοκάθαρση  με  διάλυμα  χαμηλό  σε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baseline="300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Font typeface="Wingdings" pitchFamily="2" charset="2"/>
              <a:buChar char="Ø"/>
            </a:pPr>
            <a:endParaRPr lang="el-GR" sz="1800" b="1" dirty="0" smtClean="0">
              <a:cs typeface="Arial" pitchFamily="34" charset="0"/>
            </a:endParaRPr>
          </a:p>
          <a:p>
            <a:pPr>
              <a:buNone/>
            </a:pP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ΔΙΟΥΡΗΤΙΚΑ  ΣΕ  ΑΝΑΠΝΕΥΣΤΙΚΗ  ΟΞΕΩΣΗ</a:t>
            </a:r>
            <a:endParaRPr lang="el-G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000" b="1" dirty="0" smtClean="0">
                <a:cs typeface="Arial" pitchFamily="34" charset="0"/>
              </a:rPr>
              <a:t>Άντρας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el-GR" sz="2000" b="1" dirty="0" smtClean="0">
                <a:cs typeface="Arial" pitchFamily="34" charset="0"/>
              </a:rPr>
              <a:t> ετών με δύσπνοια, σε έδαφος ΧΑΠ και δεξιάς καρδιακής ανεπάρκειας υπό </a:t>
            </a:r>
            <a:r>
              <a:rPr lang="el-GR" sz="2000" b="1" dirty="0" err="1" smtClean="0">
                <a:cs typeface="Arial" pitchFamily="34" charset="0"/>
              </a:rPr>
              <a:t>θειαζίδη</a:t>
            </a:r>
            <a:endParaRPr lang="el-GR" sz="20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1600" b="1" dirty="0" smtClean="0"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7,48 </a:t>
            </a:r>
            <a:r>
              <a:rPr lang="el-GR" sz="1800" b="1" dirty="0" smtClean="0">
                <a:cs typeface="Arial" pitchFamily="34" charset="0"/>
              </a:rPr>
              <a:t>/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cs typeface="Arial" pitchFamily="34" charset="0"/>
              </a:rPr>
              <a:t> / </a:t>
            </a:r>
            <a:r>
              <a:rPr lang="el-GR" sz="1800" b="1" dirty="0" smtClean="0">
                <a:cs typeface="Arial" pitchFamily="34" charset="0"/>
              </a:rPr>
              <a:t>Κ</a:t>
            </a:r>
            <a:r>
              <a:rPr lang="el-GR" sz="1800" b="1" baseline="30000" dirty="0" smtClean="0">
                <a:cs typeface="Arial" pitchFamily="34" charset="0"/>
              </a:rPr>
              <a:t>+</a:t>
            </a:r>
            <a:r>
              <a:rPr lang="el-GR" sz="1800" b="1" dirty="0" smtClean="0"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endParaRPr lang="el-GR" sz="18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baseline="-25000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: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70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</a:p>
          <a:p>
            <a:pPr marL="886968" lvl="2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l-GR" sz="1800" b="1" dirty="0" smtClean="0">
                <a:cs typeface="Arial" pitchFamily="34" charset="0"/>
              </a:rPr>
              <a:t>Μεταβολική αλκάλωση</a:t>
            </a:r>
            <a:r>
              <a:rPr lang="en-US" sz="1800" b="1" dirty="0" smtClean="0"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από διουρητικά</a:t>
            </a:r>
          </a:p>
          <a:p>
            <a:pPr marL="640080" lvl="1" indent="-237744" fontAlgn="auto"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l-GR" sz="1800" b="1" dirty="0" smtClean="0">
                <a:cs typeface="Arial" pitchFamily="34" charset="0"/>
              </a:rPr>
              <a:t>           με συνυπάρχουσα χρόνια αναπνευστική οξέωση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2000" b="1" dirty="0" smtClean="0"/>
              <a:t>Σε επιπρόσθετη μεταβολική αλκάλωση επί χρόνιας αναπνευστικής οξέωσης,  ενώ η οξυαιμία βελτιώνεται υπάρχει κίνδυνος επιδείνωσης της υπερκαπνίας</a:t>
            </a:r>
            <a:r>
              <a:rPr lang="en-US" sz="20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l-GR" sz="2000" b="1" dirty="0" smtClean="0">
                <a:cs typeface="Arial" pitchFamily="34" charset="0"/>
              </a:rPr>
              <a:t>Η θεραπεία της μεταβολικής αλκάλωσης βελτιώνει την αναπνευστική λειτουργία</a:t>
            </a:r>
            <a:endParaRPr lang="en-US" sz="20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640398" lvl="1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b="1" dirty="0" smtClean="0">
                <a:latin typeface="Corbel" pitchFamily="34" charset="0"/>
              </a:rPr>
              <a:t>Σε  περιπτώσεις  υπερκαπνικής  πνευμονικής  νόσου  με  </a:t>
            </a:r>
            <a:r>
              <a:rPr lang="el-GR" sz="1800" b="1" dirty="0" err="1" smtClean="0">
                <a:latin typeface="Corbel" pitchFamily="34" charset="0"/>
              </a:rPr>
              <a:t>έκπτυξη</a:t>
            </a:r>
            <a:r>
              <a:rPr lang="el-GR" sz="1800" b="1" dirty="0" smtClean="0">
                <a:latin typeface="Corbel" pitchFamily="34" charset="0"/>
              </a:rPr>
              <a:t>  του  εξωκυττάριου  χώρου  και  ένδειξη  για  χορήγηση  διουρητικών,  η  </a:t>
            </a:r>
            <a:r>
              <a:rPr lang="el-GR" sz="1800" b="1" u="sng" dirty="0" smtClean="0">
                <a:solidFill>
                  <a:srgbClr val="FF0000"/>
                </a:solidFill>
                <a:latin typeface="Corbel" pitchFamily="34" charset="0"/>
              </a:rPr>
              <a:t>ακεταζολαμίδη</a:t>
            </a:r>
            <a:r>
              <a:rPr lang="el-GR" sz="1800" b="1" dirty="0" smtClean="0">
                <a:latin typeface="Corbel" pitchFamily="34" charset="0"/>
              </a:rPr>
              <a:t>,  σε  αντίθεση  με  τα  άλλα  διουρητικά  που  προκαλούν  μεταβολική  αλκάλωση,  μπορεί  να  αποβάλλει  τα 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στα  ούρα</a:t>
            </a:r>
            <a:endParaRPr lang="el-GR" sz="1800" b="1" dirty="0" smtClean="0">
              <a:latin typeface="Corbel" pitchFamily="34" charset="0"/>
            </a:endParaRPr>
          </a:p>
          <a:p>
            <a:pPr marL="640398" lvl="1" indent="-283464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l-GR" sz="1800" b="1" dirty="0" smtClean="0">
              <a:latin typeface="Corbel" pitchFamily="34" charset="0"/>
              <a:cs typeface="Arial" pitchFamily="34" charset="0"/>
            </a:endParaRPr>
          </a:p>
        </p:txBody>
      </p:sp>
      <p:pic>
        <p:nvPicPr>
          <p:cNvPr id="4" name="3 - Εικόνα" descr="hct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988840"/>
            <a:ext cx="1257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4644000" y="6156000"/>
            <a:ext cx="4248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l-GR" sz="1400" i="1" dirty="0" smtClean="0">
                <a:solidFill>
                  <a:srgbClr val="0070C0"/>
                </a:solidFill>
              </a:rPr>
              <a:t>(1)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Bear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et al, Can Med Assoc J</a:t>
            </a:r>
            <a:r>
              <a:rPr lang="en-US" sz="1400" i="1" dirty="0" smtClean="0">
                <a:solidFill>
                  <a:srgbClr val="0070C0"/>
                </a:solidFill>
              </a:rPr>
              <a:t>. 1977;117:900-3</a:t>
            </a:r>
            <a:endParaRPr lang="el-GR" sz="1400" i="1" dirty="0" smtClean="0">
              <a:solidFill>
                <a:srgbClr val="0070C0"/>
              </a:solidFill>
            </a:endParaRPr>
          </a:p>
          <a:p>
            <a:pPr marL="342900" indent="-342900"/>
            <a:endParaRPr lang="el-GR" sz="1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818" cy="7159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ΜΙΚΤΕΣ  ΔΙΑΤΑΡΑΧΕΣ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ΘΕΡΑΠΕΥΤΙΚΑ  ΠΡΟΒΛΗΜΑΤΑ</a:t>
            </a:r>
            <a:endParaRPr lang="el-G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219200"/>
            <a:ext cx="7821613" cy="5410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sz="2000" b="1" dirty="0" smtClean="0">
                <a:cs typeface="Arial" pitchFamily="34" charset="0"/>
              </a:rPr>
              <a:t>Σε μικτές οξεοβασικές διαταραχές, η εντόπιση και η αντιμετώπιση της μια μόνο από αυτές, συχνά αναδεικνύει τη δεύτερη</a:t>
            </a:r>
          </a:p>
          <a:p>
            <a:r>
              <a:rPr lang="el-GR" sz="2000" b="1" dirty="0" smtClean="0">
                <a:cs typeface="Arial" pitchFamily="34" charset="0"/>
              </a:rPr>
              <a:t>Άντρας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el-GR" sz="2000" b="1" dirty="0" smtClean="0">
                <a:cs typeface="Arial" pitchFamily="34" charset="0"/>
              </a:rPr>
              <a:t> ετών με πολλές διάρροιες από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48</a:t>
            </a:r>
            <a:r>
              <a:rPr lang="el-GR" sz="2000" b="1" dirty="0" smtClean="0">
                <a:cs typeface="Arial" pitchFamily="34" charset="0"/>
              </a:rPr>
              <a:t>ώρου και κλινικά σημεία υποογκαιμίας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1600" b="1" dirty="0" smtClean="0"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7,39 </a:t>
            </a:r>
            <a:r>
              <a:rPr lang="el-GR" sz="1800" b="1" dirty="0" smtClean="0">
                <a:cs typeface="Arial" pitchFamily="34" charset="0"/>
              </a:rPr>
              <a:t>/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mmol/L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cs typeface="Arial" pitchFamily="34" charset="0"/>
              </a:rPr>
              <a:t>/ </a:t>
            </a:r>
            <a:r>
              <a:rPr lang="el-GR" sz="18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:</a:t>
            </a:r>
            <a:r>
              <a:rPr lang="en-US" sz="1600" b="1" dirty="0" smtClean="0"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39</a:t>
            </a:r>
            <a:r>
              <a:rPr lang="el-GR" sz="16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mmHg</a:t>
            </a:r>
            <a:endParaRPr lang="el-GR" sz="1800" b="1" dirty="0" smtClean="0">
              <a:latin typeface="Corbel" pitchFamily="34" charset="0"/>
              <a:cs typeface="Arial" pitchFamily="34" charset="0"/>
            </a:endParaRPr>
          </a:p>
          <a:p>
            <a:pPr marL="886142" lvl="2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b="1" dirty="0" smtClean="0">
                <a:latin typeface="Corbel" pitchFamily="34" charset="0"/>
                <a:cs typeface="Arial" pitchFamily="34" charset="0"/>
              </a:rPr>
              <a:t>Μεταβολική αλκάλωση από υπογκαιμία και μεταβολική οξέωση από απώλειες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</a:p>
          <a:p>
            <a:pPr marL="886142" lvl="2" indent="-237744" fontAlgn="auto">
              <a:spcAft>
                <a:spcPts val="0"/>
              </a:spcAft>
              <a:buNone/>
              <a:defRPr/>
            </a:pPr>
            <a:endParaRPr lang="el-GR" sz="1800" b="1" dirty="0" smtClean="0">
              <a:latin typeface="Corbel" pitchFamily="34" charset="0"/>
              <a:cs typeface="Arial" pitchFamily="34" charset="0"/>
            </a:endParaRPr>
          </a:p>
          <a:p>
            <a:pPr marL="365442" indent="-237744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2000" b="1" dirty="0" smtClean="0">
                <a:latin typeface="Corbel" pitchFamily="34" charset="0"/>
                <a:cs typeface="Arial" pitchFamily="34" charset="0"/>
              </a:rPr>
              <a:t>Αν αντιμετωπίσουμε μόνο τη μεταβολική αλκάλωση με χορήγηση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NaCl, </a:t>
            </a:r>
            <a:r>
              <a:rPr lang="el-GR" sz="2000" b="1" dirty="0" smtClean="0">
                <a:latin typeface="Corbel" pitchFamily="34" charset="0"/>
                <a:cs typeface="Arial" pitchFamily="34" charset="0"/>
              </a:rPr>
              <a:t>θα αποκαλυφθεί η οξυαιμία από τη συνυπάρχουσα μεταβολική οξέωση</a:t>
            </a: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800" b="1" dirty="0" smtClean="0">
                <a:latin typeface="Corbel" pitchFamily="34" charset="0"/>
                <a:cs typeface="Arial" pitchFamily="34" charset="0"/>
              </a:rPr>
              <a:t>Απαιτείται η </a:t>
            </a:r>
            <a:r>
              <a:rPr lang="el-GR" sz="1800" b="1" dirty="0" err="1" smtClean="0">
                <a:latin typeface="Corbel" pitchFamily="34" charset="0"/>
                <a:cs typeface="Arial" pitchFamily="34" charset="0"/>
              </a:rPr>
              <a:t>συγχορήγηση</a:t>
            </a:r>
            <a:r>
              <a:rPr lang="el-GR" sz="1800" b="1" dirty="0" smtClean="0">
                <a:latin typeface="Corbel" pitchFamily="34" charset="0"/>
                <a:cs typeface="Arial" pitchFamily="34" charset="0"/>
              </a:rPr>
              <a:t> και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NaHCO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800" b="1" dirty="0" smtClean="0">
                <a:cs typeface="Arial" pitchFamily="34" charset="0"/>
              </a:rPr>
              <a:t>για αναπλήρωση του ελλείμματος 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6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cs typeface="Arial" pitchFamily="34" charset="0"/>
              </a:rPr>
              <a:t>-</a:t>
            </a:r>
            <a:r>
              <a:rPr lang="en-US" sz="1800" b="1" dirty="0" smtClean="0">
                <a:latin typeface="Corbel" pitchFamily="34" charset="0"/>
                <a:cs typeface="Arial" pitchFamily="34" charset="0"/>
              </a:rPr>
              <a:t> </a:t>
            </a:r>
            <a:endParaRPr lang="el-GR" sz="1800" b="1" dirty="0" smtClean="0">
              <a:cs typeface="Arial" pitchFamily="34" charset="0"/>
            </a:endParaRPr>
          </a:p>
          <a:p>
            <a:pPr marL="640080" lvl="1" indent="-237744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b="1" dirty="0" smtClean="0">
              <a:latin typeface="Corbel" pitchFamily="34" charset="0"/>
              <a:cs typeface="Arial" pitchFamily="34" charset="0"/>
            </a:endParaRPr>
          </a:p>
          <a:p>
            <a:pPr lvl="1">
              <a:lnSpc>
                <a:spcPts val="2800"/>
              </a:lnSpc>
              <a:buNone/>
            </a:pPr>
            <a:r>
              <a:rPr lang="el-GR" sz="1800" b="1" dirty="0" smtClean="0">
                <a:cs typeface="Arial" pitchFamily="34" charset="0"/>
              </a:rPr>
              <a:t>      </a:t>
            </a: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2088000" y="3528000"/>
            <a:ext cx="237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ΣΥΝΟΨΗ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819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143000"/>
            <a:ext cx="7772400" cy="54102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l-GR" sz="2000" b="1" dirty="0" smtClean="0">
                <a:cs typeface="Arial" pitchFamily="34" charset="0"/>
              </a:rPr>
              <a:t>Οι μικτές διαταραχές της οξεοβασικής ισορροπίας είναι συχνές στην κλινική πράξη και η αποσαφήνισή τους βοηθά στον καλύτερο σχεδιασμό της θεραπείας για την πρόληψη των σχετικών κινδύνων</a:t>
            </a:r>
          </a:p>
          <a:p>
            <a:pPr>
              <a:lnSpc>
                <a:spcPts val="2800"/>
              </a:lnSpc>
            </a:pPr>
            <a:r>
              <a:rPr lang="el-GR" sz="2000" b="1" dirty="0" smtClean="0">
                <a:cs typeface="Arial" pitchFamily="34" charset="0"/>
              </a:rPr>
              <a:t>Η διάκριση δύο ή περισσότερων απλών διαταραχών απαιτεί συστηματική προσέγγιση των βασικών παραμέτρων της οξεοβασικής ισορροπίας και αξιολόγηση του εύρους και των ορίων των φυσιολογικών </a:t>
            </a:r>
            <a:r>
              <a:rPr lang="el-GR" sz="2000" b="1" dirty="0" err="1" smtClean="0">
                <a:cs typeface="Arial" pitchFamily="34" charset="0"/>
              </a:rPr>
              <a:t>αντιρροπιστικών</a:t>
            </a:r>
            <a:r>
              <a:rPr lang="el-GR" sz="2000" b="1" dirty="0" smtClean="0">
                <a:cs typeface="Arial" pitchFamily="34" charset="0"/>
              </a:rPr>
              <a:t> μηχανισμών </a:t>
            </a:r>
          </a:p>
          <a:p>
            <a:pPr>
              <a:lnSpc>
                <a:spcPts val="2800"/>
              </a:lnSpc>
            </a:pPr>
            <a:r>
              <a:rPr lang="el-GR" sz="2000" b="1" dirty="0" smtClean="0">
                <a:cs typeface="Arial" pitchFamily="34" charset="0"/>
              </a:rPr>
              <a:t>Η χρήση επιπρόσθετων παραμέτρων όπως το χάσμα ανιόντων και οι μεταβολές του βοηθά στη διάκριση σύνθετων διαταραχών</a:t>
            </a:r>
          </a:p>
          <a:p>
            <a:pPr>
              <a:lnSpc>
                <a:spcPts val="2800"/>
              </a:lnSpc>
            </a:pPr>
            <a:r>
              <a:rPr lang="el-GR" sz="2000" b="1" dirty="0" smtClean="0">
                <a:cs typeface="Arial" pitchFamily="34" charset="0"/>
              </a:rPr>
              <a:t>Τα αποτελέσματα από την ανάλυση των αερίων αίματος και των ηλεκτρολυτών θα πρέπει πάντα να επιβεβαιώνονται και να ενσωματώνονται στα δεδομένα από το ιστορικό και την κλινική εξέταση</a:t>
            </a:r>
          </a:p>
          <a:p>
            <a:pPr>
              <a:lnSpc>
                <a:spcPts val="2800"/>
              </a:lnSpc>
            </a:pPr>
            <a:endParaRPr lang="el-GR" sz="1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59632" y="2808000"/>
            <a:ext cx="7344816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4000" b="1" dirty="0" smtClean="0"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rPr>
              <a:t>Ευχαριστώ  </a:t>
            </a:r>
            <a:r>
              <a:rPr lang="el-GR" sz="4000" b="1" dirty="0">
                <a:effectLst>
                  <a:outerShdw blurRad="38100" dist="38100" dir="2700000" algn="tl">
                    <a:srgbClr val="808080"/>
                  </a:outerShdw>
                </a:effectLst>
                <a:latin typeface="+mn-lt"/>
              </a:rPr>
              <a:t>πολύ</a:t>
            </a:r>
            <a:endParaRPr lang="en-US" sz="4000" b="1" dirty="0">
              <a:effectLst>
                <a:outerShdw blurRad="38100" dist="38100" dir="2700000" algn="tl">
                  <a:srgbClr val="80808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ΑΠΛΕΣ ΟΞΕΟΒΑΣΙΚΕΣ ΔΙΑΤΑΡΑΧΕΣ  </a:t>
            </a:r>
            <a:r>
              <a:rPr lang="el-GR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l-GR" sz="32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el-GR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ΑΝΤΙΡΡΟΠΙΣΗ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68413"/>
            <a:ext cx="7639050" cy="4979987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endParaRPr lang="el-GR" sz="2000" b="1" dirty="0" smtClean="0">
              <a:latin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lang="el-GR" sz="2000" b="1" dirty="0" smtClean="0"/>
              <a:t>Κάθε απλή οξεοβασική διαταραχή ως προς τη μια παράμετρο    – αναπνευστική ή μεταβολική –  θα πρέπει να συνοδεύεται από μία κατάλληλη, αντιρροπιστική μεταβολή στην άλλη αντίστοιχη παράμετρο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en-US" sz="2000" b="1" dirty="0" smtClean="0">
              <a:latin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l-GR" sz="2000" b="1" dirty="0" smtClean="0"/>
              <a:t>Η αντιρρόπηση αυτή αποσκοπεί στον μετριασμό της διαταραχής της οξύτητας του αίματος και τείνει να επαναφέρει το </a:t>
            </a:r>
            <a:r>
              <a:rPr lang="en-US" sz="2000" b="1" dirty="0" smtClean="0">
                <a:latin typeface="Corbel" pitchFamily="34" charset="0"/>
              </a:rPr>
              <a:t>pH</a:t>
            </a:r>
            <a:r>
              <a:rPr lang="en-US" sz="2000" b="1" dirty="0" smtClean="0"/>
              <a:t> </a:t>
            </a:r>
            <a:r>
              <a:rPr lang="el-GR" sz="2000" b="1" dirty="0" smtClean="0"/>
              <a:t>προς τις φυσιολογικές του τιμές</a:t>
            </a:r>
          </a:p>
          <a:p>
            <a:pPr marL="342900" indent="-342900">
              <a:buFont typeface="Wingdings" pitchFamily="2" charset="2"/>
              <a:buNone/>
            </a:pPr>
            <a:endParaRPr lang="el-GR" sz="2000" b="1" dirty="0" smtClean="0">
              <a:latin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l-GR" sz="2000" b="1" dirty="0" smtClean="0"/>
              <a:t>Η αντιρρόπηση αποτελεί βασικό και καθολικό χαρακτηριστικό κάθε πρωτοπαθούς, απλής διαταραχής της οξεοβασικής ισορροπίας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ΑΠΛΕΣ  ΔΙΑΤΑΡΑΧΕΣ  ΤΗΣ  ΟΞΕΟΒΑΣΙΚΗΣ  ΙΣΟΡΡΟΠΙΑΣ</a:t>
            </a:r>
            <a:endParaRPr lang="el-G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557338"/>
            <a:ext cx="7499350" cy="4619625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b="1" dirty="0" smtClean="0"/>
              <a:t>Μεταβολική  οξέωση</a:t>
            </a:r>
          </a:p>
          <a:p>
            <a:pPr marL="365760" indent="-283464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l-GR" sz="2800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b="1" dirty="0" smtClean="0"/>
              <a:t>Μεταβολική  </a:t>
            </a:r>
            <a:r>
              <a:rPr lang="el-GR" sz="2800" b="1" dirty="0" err="1" smtClean="0"/>
              <a:t>αλκάλωση</a:t>
            </a:r>
            <a:endParaRPr lang="el-GR" sz="2800" b="1" dirty="0" smtClean="0"/>
          </a:p>
          <a:p>
            <a:pPr marL="365760" indent="-283464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l-GR" sz="2800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					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[H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]= 24  x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---------</a:t>
            </a:r>
            <a:endParaRPr lang="el-GR" sz="2800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b="1" dirty="0" smtClean="0"/>
              <a:t>Αναπνευστική  οξέωση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l-GR" sz="2000" b="1" dirty="0" smtClean="0"/>
              <a:t>Οξεία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l-GR" sz="2000" b="1" dirty="0" smtClean="0"/>
              <a:t>Χρόνια</a:t>
            </a:r>
            <a:endParaRPr lang="el-GR" sz="2800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l-GR" sz="2800" b="1" dirty="0" smtClean="0"/>
              <a:t>Αναπνευστική  </a:t>
            </a:r>
            <a:r>
              <a:rPr lang="el-GR" sz="2800" b="1" dirty="0" err="1" smtClean="0"/>
              <a:t>αλκάλωση</a:t>
            </a:r>
            <a:endParaRPr lang="el-GR" sz="2800" b="1" dirty="0" smtClean="0"/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l-GR" sz="2000" b="1" dirty="0" smtClean="0"/>
              <a:t>Οξεία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l-GR" sz="2000" b="1" dirty="0" smtClean="0"/>
              <a:t>Χρόνια</a:t>
            </a:r>
            <a:endParaRPr lang="el-GR" sz="2800" b="1" dirty="0" smtClean="0"/>
          </a:p>
          <a:p>
            <a:pPr marL="365760" indent="-283464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l-GR" b="1" dirty="0" smtClean="0"/>
          </a:p>
        </p:txBody>
      </p:sp>
      <p:sp>
        <p:nvSpPr>
          <p:cNvPr id="11268" name="6 - TextBox"/>
          <p:cNvSpPr txBox="1">
            <a:spLocks noChangeArrowheads="1"/>
          </p:cNvSpPr>
          <p:nvPr/>
        </p:nvSpPr>
        <p:spPr bwMode="auto">
          <a:xfrm>
            <a:off x="7885113" y="3141663"/>
            <a:ext cx="792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rbel" pitchFamily="34" charset="0"/>
              </a:rPr>
              <a:t>PCO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1269" name="7 - TextBox"/>
          <p:cNvSpPr txBox="1">
            <a:spLocks noChangeArrowheads="1"/>
          </p:cNvSpPr>
          <p:nvPr/>
        </p:nvSpPr>
        <p:spPr bwMode="auto">
          <a:xfrm>
            <a:off x="7885113" y="3573463"/>
            <a:ext cx="86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HCO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7" name="6 - Βέλος προς τα κάτω"/>
          <p:cNvSpPr>
            <a:spLocks noChangeAspect="1"/>
          </p:cNvSpPr>
          <p:nvPr/>
        </p:nvSpPr>
        <p:spPr>
          <a:xfrm>
            <a:off x="7848600" y="3600000"/>
            <a:ext cx="95295" cy="288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" name="8 - Βέλος προς τα κάτω"/>
          <p:cNvSpPr>
            <a:spLocks noChangeAspect="1"/>
          </p:cNvSpPr>
          <p:nvPr/>
        </p:nvSpPr>
        <p:spPr>
          <a:xfrm>
            <a:off x="7848600" y="3168000"/>
            <a:ext cx="95295" cy="28800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10" name="9 - Βέλος προς τα επάνω"/>
          <p:cNvSpPr>
            <a:spLocks noChangeAspect="1"/>
          </p:cNvSpPr>
          <p:nvPr/>
        </p:nvSpPr>
        <p:spPr>
          <a:xfrm>
            <a:off x="8676000" y="3168000"/>
            <a:ext cx="95294" cy="288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4" name="13 - Βέλος προς τα επάνω"/>
          <p:cNvSpPr>
            <a:spLocks noChangeAspect="1"/>
          </p:cNvSpPr>
          <p:nvPr/>
        </p:nvSpPr>
        <p:spPr>
          <a:xfrm>
            <a:off x="8676000" y="3600000"/>
            <a:ext cx="95294" cy="288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9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ΑΠΛΕΣ  ΔΙΑΤΑΡΑΧΕΣ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ΑΝΤΙΡΡΟΠΗΣΗ</a:t>
            </a:r>
            <a:endParaRPr lang="el-G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59633" y="1079500"/>
            <a:ext cx="7643068" cy="53022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000" b="1" dirty="0" smtClean="0"/>
              <a:t>Ο στόχος της </a:t>
            </a:r>
            <a:r>
              <a:rPr lang="el-GR" sz="2000" b="1" dirty="0" err="1" smtClean="0"/>
              <a:t>αντιρρόπισης</a:t>
            </a:r>
            <a:r>
              <a:rPr lang="el-GR" sz="2000" b="1" dirty="0" smtClean="0"/>
              <a:t>: Διατήρηση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σταθερού </a:t>
            </a:r>
            <a:r>
              <a:rPr lang="en-US" sz="2000" b="1" dirty="0" err="1" smtClean="0">
                <a:latin typeface="Corbel" pitchFamily="34" charset="0"/>
                <a:cs typeface="Arial" pitchFamily="34" charset="0"/>
              </a:rPr>
              <a:t>PaCO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2000" b="1" dirty="0" smtClean="0">
                <a:cs typeface="Arial" pitchFamily="34" charset="0"/>
              </a:rPr>
              <a:t>/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 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2000" b="1" baseline="30000" dirty="0" smtClean="0">
                <a:cs typeface="Arial" pitchFamily="34" charset="0"/>
              </a:rPr>
              <a:t>-</a:t>
            </a:r>
            <a:endParaRPr lang="el-GR" sz="20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 smtClean="0"/>
              <a:t> Η κατεύθυνση της </a:t>
            </a:r>
            <a:r>
              <a:rPr lang="el-GR" sz="2000" b="1" dirty="0" err="1" smtClean="0"/>
              <a:t>αντιρροπιστικής</a:t>
            </a:r>
            <a:r>
              <a:rPr lang="el-GR" sz="2000" b="1" dirty="0" smtClean="0"/>
              <a:t> μεταβολής θα είναι πάντα   η ίδια με αυτήν της αρχικής διαταραχής</a:t>
            </a:r>
          </a:p>
          <a:p>
            <a:pPr>
              <a:buSzPct val="100000"/>
            </a:pPr>
            <a:r>
              <a:rPr lang="el-GR" sz="1800" b="1" u="sng" dirty="0" smtClean="0"/>
              <a:t>Μεταβολική οξέωση</a:t>
            </a:r>
          </a:p>
          <a:p>
            <a:pPr>
              <a:buSzPct val="100000"/>
              <a:buFont typeface="Wingdings 2" pitchFamily="18" charset="2"/>
              <a:buNone/>
            </a:pPr>
            <a:endParaRPr lang="el-GR" sz="1800" b="1" u="sng" dirty="0" smtClean="0"/>
          </a:p>
          <a:p>
            <a:pPr>
              <a:buFont typeface="Wingdings 2" pitchFamily="18" charset="2"/>
              <a:buNone/>
            </a:pPr>
            <a:endParaRPr lang="el-GR" sz="1800" b="1" u="sng" dirty="0" smtClean="0"/>
          </a:p>
          <a:p>
            <a:pPr>
              <a:buSzPct val="100000"/>
            </a:pPr>
            <a:r>
              <a:rPr lang="el-GR" sz="1800" b="1" u="sng" dirty="0" smtClean="0"/>
              <a:t>Μεταβολική αλκάλωση</a:t>
            </a:r>
          </a:p>
          <a:p>
            <a:pPr>
              <a:buSzPct val="100000"/>
              <a:buFont typeface="Wingdings 2" pitchFamily="18" charset="2"/>
              <a:buNone/>
            </a:pPr>
            <a:endParaRPr lang="el-GR" sz="1800" b="1" u="sng" dirty="0" smtClean="0"/>
          </a:p>
          <a:p>
            <a:pPr>
              <a:buSzPct val="100000"/>
            </a:pPr>
            <a:endParaRPr lang="el-GR" sz="1800" b="1" u="sng" dirty="0" smtClean="0"/>
          </a:p>
          <a:p>
            <a:pPr>
              <a:buSzPct val="100000"/>
            </a:pPr>
            <a:r>
              <a:rPr lang="el-GR" sz="1800" b="1" u="sng" dirty="0" smtClean="0"/>
              <a:t>Αναπνευστική οξέωση</a:t>
            </a:r>
          </a:p>
          <a:p>
            <a:pPr>
              <a:buSzPct val="100000"/>
              <a:buFont typeface="Wingdings 2" pitchFamily="18" charset="2"/>
              <a:buNone/>
            </a:pPr>
            <a:endParaRPr lang="el-GR" sz="1800" b="1" u="sng" dirty="0" smtClean="0"/>
          </a:p>
          <a:p>
            <a:pPr>
              <a:buSzPct val="100000"/>
              <a:buFont typeface="Wingdings 2" pitchFamily="18" charset="2"/>
              <a:buNone/>
            </a:pPr>
            <a:endParaRPr lang="el-GR" sz="1800" b="1" u="sng" dirty="0" smtClean="0"/>
          </a:p>
          <a:p>
            <a:pPr>
              <a:buSzPct val="100000"/>
            </a:pPr>
            <a:r>
              <a:rPr lang="el-GR" sz="1800" b="1" u="sng" dirty="0" smtClean="0"/>
              <a:t>Αναπνευστική αλκάλωση</a:t>
            </a:r>
          </a:p>
          <a:p>
            <a:pPr>
              <a:buFont typeface="Wingdings 2" pitchFamily="18" charset="2"/>
              <a:buNone/>
            </a:pPr>
            <a:endParaRPr lang="el-GR" sz="2000" b="1" u="sng" dirty="0" smtClean="0"/>
          </a:p>
          <a:p>
            <a:endParaRPr lang="el-GR" sz="2000" b="1" u="sng" dirty="0" smtClean="0"/>
          </a:p>
          <a:p>
            <a:endParaRPr lang="el-GR" sz="2000" b="1" u="sng" dirty="0" smtClean="0"/>
          </a:p>
          <a:p>
            <a:endParaRPr lang="el-GR" sz="6200" b="1" u="sng" dirty="0" smtClean="0"/>
          </a:p>
          <a:p>
            <a:endParaRPr lang="el-GR" sz="6200" b="1" u="sng" dirty="0" smtClean="0"/>
          </a:p>
          <a:p>
            <a:endParaRPr lang="el-GR" sz="6200" b="1" u="sng" dirty="0" smtClean="0"/>
          </a:p>
          <a:p>
            <a:endParaRPr lang="el-GR" sz="2000" b="1" u="sng" dirty="0" smtClean="0"/>
          </a:p>
          <a:p>
            <a:endParaRPr lang="el-GR" sz="2000" b="1" u="sng" dirty="0" smtClean="0"/>
          </a:p>
          <a:p>
            <a:endParaRPr lang="el-GR" sz="2000" b="1" u="sng" dirty="0" smtClean="0"/>
          </a:p>
          <a:p>
            <a:endParaRPr lang="el-GR" sz="2000" b="1" u="sng" dirty="0" smtClean="0"/>
          </a:p>
          <a:p>
            <a:pPr>
              <a:buFont typeface="Wingdings 2" pitchFamily="18" charset="2"/>
              <a:buNone/>
            </a:pPr>
            <a:endParaRPr lang="el-GR" sz="2000" b="1" u="sng" dirty="0" smtClean="0"/>
          </a:p>
          <a:p>
            <a:endParaRPr lang="el-GR" sz="2000" b="1" u="sng" dirty="0" smtClean="0"/>
          </a:p>
          <a:p>
            <a:endParaRPr lang="el-GR" sz="2200" b="1" u="sng" dirty="0" smtClean="0"/>
          </a:p>
          <a:p>
            <a:endParaRPr lang="el-GR" sz="2000" b="1" u="sng" dirty="0" smtClean="0"/>
          </a:p>
          <a:p>
            <a:endParaRPr lang="el-GR" sz="2200" b="1" u="sng" dirty="0" smtClean="0"/>
          </a:p>
          <a:p>
            <a:pPr>
              <a:buFont typeface="Wingdings 2" pitchFamily="18" charset="2"/>
              <a:buNone/>
            </a:pPr>
            <a:endParaRPr lang="el-GR" sz="2200" b="1" u="sng" dirty="0" smtClean="0"/>
          </a:p>
          <a:p>
            <a:pPr>
              <a:buFont typeface="Wingdings 2" pitchFamily="18" charset="2"/>
              <a:buNone/>
            </a:pPr>
            <a:endParaRPr lang="en-US" sz="2200" b="1" u="sng" dirty="0" smtClean="0">
              <a:latin typeface="Corbel" pitchFamily="34" charset="0"/>
            </a:endParaRPr>
          </a:p>
          <a:p>
            <a:endParaRPr lang="el-GR" sz="2400" b="1" dirty="0" smtClean="0"/>
          </a:p>
          <a:p>
            <a:pPr>
              <a:buFont typeface="Wingdings 2" pitchFamily="18" charset="2"/>
              <a:buNone/>
            </a:pPr>
            <a:endParaRPr lang="el-GR" sz="2200" b="1" u="sng" dirty="0" smtClean="0"/>
          </a:p>
          <a:p>
            <a:endParaRPr lang="el-GR" sz="2400" b="1" dirty="0" smtClean="0"/>
          </a:p>
          <a:p>
            <a:pPr>
              <a:buFont typeface="Wingdings 2" pitchFamily="18" charset="2"/>
              <a:buNone/>
            </a:pPr>
            <a:endParaRPr lang="el-GR" sz="2400" b="1" dirty="0" smtClean="0"/>
          </a:p>
          <a:p>
            <a:pPr>
              <a:buFont typeface="Wingdings 2" pitchFamily="18" charset="2"/>
              <a:buNone/>
            </a:pPr>
            <a:endParaRPr lang="en-US" sz="2400" b="1" dirty="0" smtClean="0"/>
          </a:p>
          <a:p>
            <a:pPr>
              <a:buFont typeface="Wingdings 2" pitchFamily="18" charset="2"/>
              <a:buNone/>
            </a:pPr>
            <a:endParaRPr lang="el-GR" sz="2400" b="1" dirty="0" smtClean="0"/>
          </a:p>
          <a:p>
            <a:pPr>
              <a:buFont typeface="Wingdings 2" pitchFamily="18" charset="2"/>
              <a:buNone/>
            </a:pPr>
            <a:endParaRPr lang="el-GR" sz="2800" b="1" dirty="0" smtClean="0"/>
          </a:p>
          <a:p>
            <a:pPr>
              <a:buFont typeface="Wingdings 2" pitchFamily="18" charset="2"/>
              <a:buNone/>
            </a:pPr>
            <a:endParaRPr lang="el-GR" b="1" dirty="0" smtClean="0"/>
          </a:p>
        </p:txBody>
      </p:sp>
      <p:pic>
        <p:nvPicPr>
          <p:cNvPr id="4" name="3 - Εικόνα" descr="Πίνακας 1.png"/>
          <p:cNvPicPr>
            <a:picLocks noChangeAspect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28788" y="3455988"/>
            <a:ext cx="38798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Μεταβολική Οξέωση.png"/>
          <p:cNvPicPr>
            <a:picLocks noChangeAspect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728788" y="2411413"/>
            <a:ext cx="38798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Αναπνευστική οξέωση.png"/>
          <p:cNvPicPr>
            <a:picLocks noChangeAspect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728788" y="4500563"/>
            <a:ext cx="38798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Μεταβολική Αλκάλωση.png"/>
          <p:cNvPicPr>
            <a:picLocks noChangeAspect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1728788" y="5543550"/>
            <a:ext cx="38798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 descr="Πνεύμονες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3663" y="2663825"/>
            <a:ext cx="18002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http://www.elements4health.com/images/stories/conditions/kidne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9563" y="4464050"/>
            <a:ext cx="1428750" cy="1709738"/>
          </a:xfrm>
          <a:prstGeom prst="rect">
            <a:avLst/>
          </a:prstGeom>
          <a:noFill/>
          <a:ln w="31750" cap="rnd">
            <a:solidFill>
              <a:srgbClr val="EB235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ΑΠΛΕΣ  ΔΙΑΤΑΡΑΧΕΣ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ΟΡΙΑ  ΑΝΤΙΡΡΟΠΗΣΗΣ</a:t>
            </a:r>
            <a:endParaRPr lang="el-G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5257800"/>
          </a:xfrm>
        </p:spPr>
        <p:txBody>
          <a:bodyPr/>
          <a:lstStyle/>
          <a:p>
            <a:pPr algn="just"/>
            <a:endParaRPr lang="el-GR" sz="2000" b="1" dirty="0" smtClean="0">
              <a:cs typeface="Arial" pitchFamily="34" charset="0"/>
            </a:endParaRPr>
          </a:p>
          <a:p>
            <a:pPr algn="just"/>
            <a:r>
              <a:rPr lang="el-GR" sz="2000" b="1" dirty="0" smtClean="0">
                <a:cs typeface="Arial" pitchFamily="34" charset="0"/>
              </a:rPr>
              <a:t>Η φυσιολογική αντιρρόπηση σε απλή διαταραχή της οξεοβασικής ισορροπίας δεν συνιστά στοιχείο μικτής διαταραχής</a:t>
            </a:r>
          </a:p>
          <a:p>
            <a:pPr>
              <a:buFont typeface="Wingdings 2" pitchFamily="18" charset="2"/>
              <a:buNone/>
            </a:pPr>
            <a:endParaRPr lang="el-GR" sz="2200" b="1" dirty="0" smtClean="0">
              <a:cs typeface="Arial" pitchFamily="34" charset="0"/>
            </a:endParaRPr>
          </a:p>
          <a:p>
            <a:pPr algn="just"/>
            <a:r>
              <a:rPr lang="el-GR" sz="2000" b="1" dirty="0" smtClean="0">
                <a:cs typeface="Arial" pitchFamily="34" charset="0"/>
              </a:rPr>
              <a:t>Η φυσιολογική αντιρρόπηση δεν μπορεί να μεταβάλλει την οξύτητα του αίματος σε κατεύθυνση αντίθετη από αυτήν της πρωταρχικής διαταραχής και σπανίως επαναφέρει το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pH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του αίματος σε απόλυτα φυσιολογικές τιμές</a:t>
            </a:r>
          </a:p>
          <a:p>
            <a:pPr>
              <a:buFont typeface="Wingdings 2" pitchFamily="18" charset="2"/>
              <a:buNone/>
            </a:pPr>
            <a:endParaRPr lang="el-GR" sz="2200" b="1" dirty="0" smtClean="0">
              <a:cs typeface="Arial" pitchFamily="34" charset="0"/>
            </a:endParaRPr>
          </a:p>
          <a:p>
            <a:pPr algn="just"/>
            <a:r>
              <a:rPr lang="el-GR" sz="2000" b="1" dirty="0" smtClean="0">
                <a:cs typeface="Arial" pitchFamily="34" charset="0"/>
              </a:rPr>
              <a:t>Στη φυσιολογική αντιρρόπηση υπάρχουν συγκεκριμένα όρια για το εύρος της μεταβολής στις τιμές των </a:t>
            </a:r>
            <a:r>
              <a:rPr lang="en-US" sz="2000" b="1" dirty="0" err="1" smtClean="0">
                <a:latin typeface="Corbel" pitchFamily="34" charset="0"/>
                <a:cs typeface="Arial" pitchFamily="34" charset="0"/>
              </a:rPr>
              <a:t>PaCO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και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baseline="30000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και ορισμένα χρονικά διαστήματα για την ολοκλήρωση της </a:t>
            </a:r>
          </a:p>
          <a:p>
            <a:pPr>
              <a:buFont typeface="Wingdings 2" pitchFamily="18" charset="2"/>
              <a:buNone/>
            </a:pPr>
            <a:endParaRPr lang="el-GR" sz="2000" b="1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ΠΡΟΣΕΓΓΙΣΗ  ΜΙΚΤΩΝ  ΔΙΑΤΑΡΑΧΩΝ   ΒΑΣΙΚΕΣ  ΑΡΧΕΣ</a:t>
            </a:r>
            <a:endParaRPr lang="el-G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1600" y="1447800"/>
            <a:ext cx="7562850" cy="5005388"/>
          </a:xfrm>
        </p:spPr>
        <p:txBody>
          <a:bodyPr>
            <a:normAutofit fontScale="92500" lnSpcReduction="10000"/>
          </a:bodyPr>
          <a:lstStyle/>
          <a:p>
            <a:pPr marL="595313" indent="-514350" fontAlgn="auto">
              <a:spcAft>
                <a:spcPts val="0"/>
              </a:spcAft>
              <a:buFont typeface="Gill Sans MT" pitchFamily="34" charset="0"/>
              <a:buAutoNum type="arabicPeriod"/>
              <a:defRPr/>
            </a:pPr>
            <a:r>
              <a:rPr lang="el-GR" sz="2400" b="1" dirty="0" smtClean="0">
                <a:cs typeface="Arial" pitchFamily="34" charset="0"/>
              </a:rPr>
              <a:t>Έλεγχος του </a:t>
            </a:r>
            <a:r>
              <a:rPr lang="en-US" sz="2400" b="1" dirty="0" smtClean="0">
                <a:latin typeface="Corbel" pitchFamily="34" charset="0"/>
                <a:cs typeface="Arial" pitchFamily="34" charset="0"/>
              </a:rPr>
              <a:t>pH</a:t>
            </a:r>
            <a:endParaRPr lang="el-GR" sz="2400" b="1" dirty="0" smtClean="0">
              <a:cs typeface="Arial" pitchFamily="34" charset="0"/>
            </a:endParaRPr>
          </a:p>
          <a:p>
            <a:pPr marL="595313" indent="-514350" fontAlgn="auto">
              <a:spcAft>
                <a:spcPts val="0"/>
              </a:spcAft>
              <a:buFont typeface="Gill Sans MT" pitchFamily="34" charset="0"/>
              <a:buAutoNum type="arabicPeriod" startAt="2"/>
              <a:defRPr/>
            </a:pPr>
            <a:r>
              <a:rPr lang="el-GR" sz="2400" b="1" dirty="0" smtClean="0">
                <a:cs typeface="Arial" pitchFamily="34" charset="0"/>
              </a:rPr>
              <a:t>Ιστορικό και κλινική εξέταση</a:t>
            </a:r>
            <a:endParaRPr lang="en-US" sz="2400" b="1" dirty="0" smtClean="0">
              <a:cs typeface="Arial" pitchFamily="34" charset="0"/>
            </a:endParaRPr>
          </a:p>
          <a:p>
            <a:pPr marL="595313" indent="-514350" fontAlgn="auto">
              <a:spcAft>
                <a:spcPts val="0"/>
              </a:spcAft>
              <a:buFont typeface="Gill Sans MT" pitchFamily="34" charset="0"/>
              <a:buAutoNum type="arabicPeriod" startAt="2"/>
              <a:defRPr/>
            </a:pPr>
            <a:r>
              <a:rPr lang="el-GR" sz="2400" b="1" dirty="0" smtClean="0">
                <a:cs typeface="Arial" pitchFamily="34" charset="0"/>
              </a:rPr>
              <a:t>Ορισμός της πρωτοπαθούς διαταραχής</a:t>
            </a:r>
          </a:p>
          <a:p>
            <a:pPr marL="595313" indent="-514350" fontAlgn="auto">
              <a:spcAft>
                <a:spcPts val="0"/>
              </a:spcAft>
              <a:buFont typeface="Gill Sans MT" pitchFamily="34" charset="0"/>
              <a:buAutoNum type="arabicPeriod" startAt="2"/>
              <a:defRPr/>
            </a:pPr>
            <a:r>
              <a:rPr lang="el-GR" sz="2400" b="1" dirty="0" smtClean="0">
                <a:cs typeface="Arial" pitchFamily="34" charset="0"/>
              </a:rPr>
              <a:t>Εκτίμηση της φυσιολογικής αντιρρόπησης</a:t>
            </a:r>
          </a:p>
          <a:p>
            <a:pPr marL="8699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2200" b="1" dirty="0" smtClean="0">
                <a:cs typeface="Arial" pitchFamily="34" charset="0"/>
              </a:rPr>
              <a:t>Εύρος  αντιρρόπησης</a:t>
            </a:r>
          </a:p>
          <a:p>
            <a:pPr marL="8699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2200" b="1" dirty="0" smtClean="0">
                <a:cs typeface="Arial" pitchFamily="34" charset="0"/>
              </a:rPr>
              <a:t>Όρια  αντιρρόπησης</a:t>
            </a:r>
          </a:p>
          <a:p>
            <a:pPr marL="8699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2200" b="1" dirty="0" smtClean="0">
                <a:cs typeface="Arial" pitchFamily="34" charset="0"/>
              </a:rPr>
              <a:t>Χρονικές  προϋποθέσεις εκδήλωσης της</a:t>
            </a:r>
          </a:p>
          <a:p>
            <a:pPr marL="59563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l-GR" sz="2400" b="1" dirty="0" smtClean="0">
                <a:cs typeface="Arial" pitchFamily="34" charset="0"/>
              </a:rPr>
              <a:t>Εκτίμηση του Χάσματος Ανιόντων (ΧΑ)</a:t>
            </a:r>
          </a:p>
          <a:p>
            <a:pPr marL="8699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2200" b="1" dirty="0" smtClean="0">
                <a:cs typeface="Arial" pitchFamily="34" charset="0"/>
              </a:rPr>
              <a:t>Υπολογισμός  του χάσματος ανιόντων</a:t>
            </a:r>
          </a:p>
          <a:p>
            <a:pPr marL="8699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l-GR" sz="2200" b="1" dirty="0" smtClean="0"/>
              <a:t>Υπολογισμός της αναλογίας της αύξησης του χάσματος ανιόντων (</a:t>
            </a:r>
            <a:r>
              <a:rPr lang="el-GR" sz="2200" b="1" i="1" dirty="0" smtClean="0"/>
              <a:t>Δ</a:t>
            </a:r>
            <a:r>
              <a:rPr lang="el-GR" sz="2200" b="1" dirty="0" smtClean="0"/>
              <a:t>ΧΑ) προς τη μείωση των </a:t>
            </a:r>
            <a:r>
              <a:rPr lang="el-GR" sz="2200" b="1" dirty="0" err="1" smtClean="0"/>
              <a:t>διττανθρακικών</a:t>
            </a:r>
            <a:r>
              <a:rPr lang="el-GR" sz="2200" b="1" dirty="0" smtClean="0"/>
              <a:t> (</a:t>
            </a:r>
            <a:r>
              <a:rPr lang="el-GR" sz="2200" b="1" i="1" dirty="0" smtClean="0"/>
              <a:t>Δ</a:t>
            </a:r>
            <a:r>
              <a:rPr lang="en-US" sz="22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9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9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2200" b="1" dirty="0" smtClean="0"/>
              <a:t>)</a:t>
            </a:r>
            <a:endParaRPr lang="el-GR" sz="2200" b="1" dirty="0" smtClean="0">
              <a:cs typeface="Arial" pitchFamily="34" charset="0"/>
            </a:endParaRPr>
          </a:p>
          <a:p>
            <a:pPr marL="869950" lvl="1" indent="-514350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l-GR" sz="20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595313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b="1" dirty="0" smtClean="0">
                <a:solidFill>
                  <a:srgbClr val="FF0000"/>
                </a:solidFill>
                <a:cs typeface="Arial" pitchFamily="34" charset="0"/>
              </a:rPr>
              <a:t>Εντόπιση</a:t>
            </a:r>
            <a:r>
              <a:rPr lang="en-US" sz="2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cs typeface="Arial" pitchFamily="34" charset="0"/>
              </a:rPr>
              <a:t>μικτών διαταραχών</a:t>
            </a:r>
          </a:p>
          <a:p>
            <a:pPr marL="869950" lvl="1" indent="-51435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l-GR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95313" indent="-514350" fontAlgn="auto">
              <a:spcAft>
                <a:spcPts val="0"/>
              </a:spcAft>
              <a:buFont typeface="Wingdings 2"/>
              <a:buNone/>
              <a:defRPr/>
            </a:pPr>
            <a:endParaRPr lang="el-G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ΜΕΤΑΒΟΛΙΚΗ  ΟΞΕΩΣΗ</a:t>
            </a:r>
            <a:b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l-GR" sz="3200" b="1" dirty="0" smtClean="0">
                <a:solidFill>
                  <a:schemeClr val="accent6">
                    <a:lumMod val="50000"/>
                  </a:schemeClr>
                </a:solidFill>
              </a:rPr>
              <a:t>ΦΥΣΙΟΛΟΓΙΚΗ  ΑΝΤΙΡΡΟΠΗΣΗ</a:t>
            </a:r>
            <a:endParaRPr lang="el-GR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/>
          </p:nvPr>
        </p:nvSpPr>
        <p:spPr>
          <a:xfrm>
            <a:off x="1258888" y="1676400"/>
            <a:ext cx="7561262" cy="4848225"/>
          </a:xfrm>
        </p:spPr>
        <p:txBody>
          <a:bodyPr/>
          <a:lstStyle/>
          <a:p>
            <a:r>
              <a:rPr lang="el-GR" sz="2000" b="1" dirty="0" smtClean="0">
                <a:cs typeface="Arial" pitchFamily="34" charset="0"/>
              </a:rPr>
              <a:t>Σε  μεταβολική  οξέωση αναπτύσσεται  </a:t>
            </a:r>
            <a:r>
              <a:rPr lang="el-GR" sz="2000" b="1" dirty="0" err="1" smtClean="0">
                <a:cs typeface="Arial" pitchFamily="34" charset="0"/>
              </a:rPr>
              <a:t>αντιρροπιστική</a:t>
            </a:r>
            <a:r>
              <a:rPr lang="el-GR" sz="2000" b="1" dirty="0" smtClean="0">
                <a:cs typeface="Arial" pitchFamily="34" charset="0"/>
              </a:rPr>
              <a:t>  </a:t>
            </a:r>
            <a:r>
              <a:rPr lang="el-GR" sz="2000" b="1" dirty="0" err="1" smtClean="0">
                <a:cs typeface="Arial" pitchFamily="34" charset="0"/>
              </a:rPr>
              <a:t>υπέρπνοια</a:t>
            </a:r>
            <a:r>
              <a:rPr lang="el-GR" sz="2000" b="1" dirty="0" smtClean="0">
                <a:cs typeface="Arial" pitchFamily="34" charset="0"/>
              </a:rPr>
              <a:t> με μείωση του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sz="2000" b="1" dirty="0" smtClean="0">
                <a:cs typeface="Arial" pitchFamily="34" charset="0"/>
              </a:rPr>
              <a:t> που μπορεί να  υπολογιστεί  από  τον  τύπο: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b="1" dirty="0" smtClean="0">
                <a:cs typeface="Arial" pitchFamily="34" charset="0"/>
              </a:rPr>
              <a:t>Αναμενόμενο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=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1,5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±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(Winters</a:t>
            </a:r>
            <a:r>
              <a:rPr lang="en-US" sz="2000" b="1" dirty="0" smtClean="0">
                <a:cs typeface="Arial" pitchFamily="34" charset="0"/>
              </a:rPr>
              <a:t>) </a:t>
            </a:r>
            <a:r>
              <a:rPr lang="en-US" sz="2000" b="1" baseline="30000" dirty="0" smtClean="0">
                <a:solidFill>
                  <a:srgbClr val="0070C0"/>
                </a:solidFill>
                <a:cs typeface="Arial" pitchFamily="34" charset="0"/>
              </a:rPr>
              <a:t>(</a:t>
            </a:r>
            <a:r>
              <a:rPr lang="el-GR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baseline="30000" dirty="0" smtClean="0">
                <a:solidFill>
                  <a:srgbClr val="0070C0"/>
                </a:solidFill>
                <a:cs typeface="Arial" pitchFamily="34" charset="0"/>
              </a:rPr>
              <a:t>)</a:t>
            </a:r>
            <a:r>
              <a:rPr lang="en-US" sz="2000" b="1" dirty="0" smtClean="0">
                <a:cs typeface="Arial" pitchFamily="34" charset="0"/>
              </a:rPr>
              <a:t> </a:t>
            </a:r>
            <a:endParaRPr lang="en-US" sz="2000" b="1" baseline="30000" dirty="0" smtClean="0">
              <a:solidFill>
                <a:srgbClr val="0070C0"/>
              </a:solidFill>
              <a:cs typeface="Arial" pitchFamily="34" charset="0"/>
            </a:endParaRPr>
          </a:p>
          <a:p>
            <a:pPr lvl="1" algn="ctr">
              <a:buFont typeface="Wingdings" pitchFamily="2" charset="2"/>
              <a:buNone/>
            </a:pPr>
            <a:r>
              <a:rPr lang="el-G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ή</a:t>
            </a:r>
          </a:p>
          <a:p>
            <a:pPr lvl="1">
              <a:buFont typeface="Wingdings" pitchFamily="2" charset="2"/>
              <a:buChar char="Ø"/>
            </a:pPr>
            <a:r>
              <a:rPr lang="el-GR" sz="2000" b="1" dirty="0" smtClean="0">
                <a:latin typeface="Corbel" pitchFamily="34" charset="0"/>
                <a:cs typeface="Arial" pitchFamily="34" charset="0"/>
              </a:rPr>
              <a:t>Για κάθε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Corbel" pitchFamily="34" charset="0"/>
                <a:cs typeface="Arial" pitchFamily="34" charset="0"/>
              </a:rPr>
              <a:t>mmol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/l </a:t>
            </a:r>
            <a:r>
              <a:rPr lang="el-GR" sz="2000" b="1" dirty="0" smtClean="0">
                <a:latin typeface="Corbel" pitchFamily="34" charset="0"/>
                <a:cs typeface="Arial" pitchFamily="34" charset="0"/>
              </a:rPr>
              <a:t>ελάττωσης των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HCO</a:t>
            </a:r>
            <a:r>
              <a:rPr lang="el-GR" sz="1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sz="1800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Corbel" pitchFamily="34" charset="0"/>
                <a:cs typeface="Arial" pitchFamily="34" charset="0"/>
              </a:rPr>
              <a:t>αναμένεται πτώση του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l-GR" sz="2000" b="1" dirty="0" smtClean="0">
                <a:latin typeface="Corbel" pitchFamily="34" charset="0"/>
                <a:cs typeface="Arial" pitchFamily="34" charset="0"/>
              </a:rPr>
              <a:t>κατά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1,2</a:t>
            </a:r>
            <a:r>
              <a:rPr lang="el-GR" sz="2000" b="1" dirty="0" smtClean="0">
                <a:latin typeface="Corbe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mmHg</a:t>
            </a:r>
            <a:r>
              <a:rPr lang="en-US" sz="2000" b="1" baseline="30000" dirty="0" smtClean="0">
                <a:solidFill>
                  <a:srgbClr val="0070C0"/>
                </a:solidFill>
                <a:latin typeface="Corbel" pitchFamily="34" charset="0"/>
                <a:cs typeface="Arial" pitchFamily="34" charset="0"/>
              </a:rPr>
              <a:t> (</a:t>
            </a:r>
            <a:r>
              <a:rPr lang="el-GR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l-GR" sz="18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l-GR" sz="1800" b="1" baseline="30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l-GR" sz="2000" b="1" dirty="0" smtClean="0">
                <a:cs typeface="Arial" pitchFamily="34" charset="0"/>
              </a:rPr>
              <a:t>Η αντιρρόπηση  ξεκινάει  μέσα σε μισή ώρα και  ολοκληρώνεται  σε  </a:t>
            </a:r>
            <a:r>
              <a:rPr lang="el-GR" sz="1800" b="1" dirty="0" smtClean="0">
                <a:latin typeface="Arial" pitchFamily="34" charset="0"/>
                <a:cs typeface="Arial" pitchFamily="34" charset="0"/>
              </a:rPr>
              <a:t>12-24</a:t>
            </a:r>
            <a:r>
              <a:rPr lang="el-GR" sz="2000" b="1" dirty="0" smtClean="0">
                <a:cs typeface="Arial" pitchFamily="34" charset="0"/>
              </a:rPr>
              <a:t>  ώρες</a:t>
            </a:r>
          </a:p>
          <a:p>
            <a:pPr lvl="2">
              <a:buFont typeface="Arial" pitchFamily="34" charset="0"/>
              <a:buChar char="•"/>
            </a:pPr>
            <a:r>
              <a:rPr lang="el-GR" sz="2000" b="1" dirty="0" smtClean="0">
                <a:cs typeface="Arial" pitchFamily="34" charset="0"/>
              </a:rPr>
              <a:t>Το  όριο της αντιρρόπησης για το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PaCO</a:t>
            </a:r>
            <a:r>
              <a:rPr lang="en-US" sz="1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l-GR" sz="2000" b="1" dirty="0" smtClean="0">
                <a:cs typeface="Arial" pitchFamily="34" charset="0"/>
              </a:rPr>
              <a:t>είναι τα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n-US" sz="2000" b="1" dirty="0" smtClean="0">
                <a:latin typeface="Corbel" pitchFamily="34" charset="0"/>
                <a:cs typeface="Arial" pitchFamily="34" charset="0"/>
              </a:rPr>
              <a:t>mmHg</a:t>
            </a:r>
          </a:p>
          <a:p>
            <a:pPr lvl="1" algn="r">
              <a:buFont typeface="Verdana" pitchFamily="34" charset="0"/>
              <a:buNone/>
            </a:pPr>
            <a:r>
              <a:rPr lang="el-GR" sz="1600" i="1" dirty="0" smtClean="0">
                <a:solidFill>
                  <a:srgbClr val="0070C0"/>
                </a:solidFill>
              </a:rPr>
              <a:t>         </a:t>
            </a:r>
          </a:p>
          <a:p>
            <a:pPr lvl="1" algn="r">
              <a:buFont typeface="Verdana" pitchFamily="34" charset="0"/>
              <a:buNone/>
            </a:pPr>
            <a:r>
              <a:rPr lang="el-GR" sz="1600" i="1" dirty="0" smtClean="0">
                <a:solidFill>
                  <a:srgbClr val="0070C0"/>
                </a:solidFill>
              </a:rPr>
              <a:t>  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(1)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 Albert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et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al,</a:t>
            </a:r>
            <a:r>
              <a:rPr lang="el-GR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 Ann Intern Med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66,312-322 (1967)</a:t>
            </a:r>
            <a:endParaRPr lang="el-GR" sz="1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r">
              <a:buFont typeface="Verdana" pitchFamily="34" charset="0"/>
              <a:buNone/>
            </a:pPr>
            <a:r>
              <a:rPr lang="en-US" sz="1600" i="1" dirty="0" smtClean="0">
                <a:solidFill>
                  <a:srgbClr val="0070C0"/>
                </a:solidFill>
              </a:rPr>
              <a:t>			</a:t>
            </a:r>
            <a:r>
              <a:rPr lang="el-GR" sz="1600" i="1" dirty="0" smtClean="0">
                <a:solidFill>
                  <a:srgbClr val="0070C0"/>
                </a:solidFill>
              </a:rPr>
              <a:t>              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(2)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</a:rPr>
              <a:t>Bushinsky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et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al, </a:t>
            </a:r>
            <a:r>
              <a:rPr lang="el-GR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Kidney </a:t>
            </a:r>
            <a:r>
              <a:rPr lang="en-US" sz="1600" i="1" dirty="0" err="1" smtClean="0">
                <a:solidFill>
                  <a:srgbClr val="0070C0"/>
                </a:solidFill>
                <a:latin typeface="Corbel" pitchFamily="34" charset="0"/>
              </a:rPr>
              <a:t>Int</a:t>
            </a:r>
            <a:r>
              <a:rPr lang="en-US" sz="1600" i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1982</a:t>
            </a:r>
            <a:r>
              <a:rPr lang="el-GR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;22:</a:t>
            </a:r>
            <a:r>
              <a:rPr lang="en-US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311</a:t>
            </a:r>
            <a:endParaRPr lang="el-GR" sz="14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2377</TotalTime>
  <Words>2091</Words>
  <Application>Microsoft Office PowerPoint</Application>
  <PresentationFormat>Προβολή στην οθόνη (4:3)</PresentationFormat>
  <Paragraphs>384</Paragraphs>
  <Slides>35</Slides>
  <Notes>6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Ηλιοστάσιο</vt:lpstr>
      <vt:lpstr>       Διάγνωση  και  θεραπεία  των  μικτών  οξεοβασικών  διαταραχών</vt:lpstr>
      <vt:lpstr>ΓΝΩΣΤΟΠΟΙΗΣΗ</vt:lpstr>
      <vt:lpstr>  ΔΙΑΤΑΡΑΧΕΣ  ΤΗΣ  ΟΞΕΟΒΑΣΙΚΗΣ  ΙΣΟΡΡΟΠΙΑΣ Ο Ρ Ι Σ Μ Ο Ι </vt:lpstr>
      <vt:lpstr>ΑΠΛΕΣ ΟΞΕΟΒΑΣΙΚΕΣ ΔΙΑΤΑΡΑΧΕΣ   ΑΝΤΙΡΡΟΠΙΣΗ </vt:lpstr>
      <vt:lpstr>ΑΠΛΕΣ  ΔΙΑΤΑΡΑΧΕΣ  ΤΗΣ  ΟΞΕΟΒΑΣΙΚΗΣ  ΙΣΟΡΡΟΠΙΑΣ</vt:lpstr>
      <vt:lpstr>ΑΠΛΕΣ  ΔΙΑΤΑΡΑΧΕΣ  - ΑΝΤΙΡΡΟΠΗΣΗ</vt:lpstr>
      <vt:lpstr>ΑΠΛΕΣ  ΔΙΑΤΑΡΑΧΕΣ – ΟΡΙΑ  ΑΝΤΙΡΡΟΠΗΣΗΣ</vt:lpstr>
      <vt:lpstr>ΠΡΟΣΕΓΓΙΣΗ  ΜΙΚΤΩΝ  ΔΙΑΤΑΡΑΧΩΝ   ΒΑΣΙΚΕΣ  ΑΡΧΕΣ</vt:lpstr>
      <vt:lpstr>ΜΕΤΑΒΟΛΙΚΗ  ΟΞΕΩΣΗ ΦΥΣΙΟΛΟΓΙΚΗ  ΑΝΤΙΡΡΟΠΗΣΗ</vt:lpstr>
      <vt:lpstr>ΜΕΤΑΒΟΛΙΚΗ  ΟΞΕΩΣΗ ΑΝΑΠΝΕΥΣΤΙΚΗ  ΑΝΤΙΡΡΟΠΗΣΗ</vt:lpstr>
      <vt:lpstr>ΜΕΤΑΒΟΛΙΚΗ  ΑΛΚΑΛΩΣΗ ΦΥΣΙΟΛΟΓΙΚΗ  ΑΝΤΙΡΡΟΠΗΣΗ</vt:lpstr>
      <vt:lpstr>ΜΕΤΑΒΟΛΙΚΗ  ΑΛΚΑΛΩΣΗ ΑΝΑΠΝΕΥΣΤΙΚΗ  ΑΝΤΙΡΡΟΠΗΣΗ</vt:lpstr>
      <vt:lpstr>ΑΝΑΠΝΕΥΣΤΙΚΗ  ΟΞΕΩΣΗ ΦΥΣΙΟΛΟΓΙΚΗ  ΑΝΤΙΡΡΟΠΗΣΗ</vt:lpstr>
      <vt:lpstr>ΑΝΑΠΝΕΥΣΤΙΚΗ  ΟΞΕΩΣΗ  ΜΕΤΑΒΟΛΙΚΗ  ΑΝΤΙΡΡΟΠΗΣΗ</vt:lpstr>
      <vt:lpstr>ΑΝΑΠΝΕΥΣΤΙΚΗ ΑΛΚΑΛΩΣΗ ΦΥΣΙΟΛΟΓΙΚΗ ΑΝΤΙΡΡΟΠΗΣΗ</vt:lpstr>
      <vt:lpstr>ΑΝΑΠΝΕΥΣΤΙΚΗ ΑΛΚΑΛΩΣΗ  ΜΕΤΑΒΟΛΙΚΗ ΑΝΤΙΡΡΟΠΗΣΗ</vt:lpstr>
      <vt:lpstr>ΤΟ  pH   ΣΤΙΣ  ΜΙΚΤΕΣ  ΔΙΑΤΑΡΑΧΕΣ</vt:lpstr>
      <vt:lpstr>ΜΙΚΤΕΣ  ΔΙΑΤΑΡΑΧΕΣ  ΜΕ  ΦΥΣΙΟΛΟΓΙΚΟ  pH</vt:lpstr>
      <vt:lpstr>ΜΙΚΤΕΣ  ΔΙΑΤΑΡΑΧΕΣ  ΜΕ  ΦΥΣΙΟΛΟΓΙΚΟ  pH</vt:lpstr>
      <vt:lpstr>ΧΑΣΜΑ  ΑΝΙΟΝΤΩΝ  (ΧΑ)</vt:lpstr>
      <vt:lpstr>ΧΑΣΜΑ  ΑΝΙΟΝΤΩΝ  ΚΑΙ  ΜΙΚΤΕΣ  ΔΙΑΤΑΡΑΧΕΣ</vt:lpstr>
      <vt:lpstr>ΜΙΚΤΕΣ  ΔΙΑΤΑΡΑΧΕΣ  ΜΕ  ΦΥΣΙΟΛΟΓΙΚA  pH – PCO2 –HCO3-</vt:lpstr>
      <vt:lpstr>ΔΧΑ/ ΔHCO3-  ΚΑΙ  ΜΙΚΤΕΣ  ΔΙΑΤΑΡΑΧΕΣ </vt:lpstr>
      <vt:lpstr>ΔΧΑ/ ΔHCO3-  ΚΑΙ  ΜΙΚΤΕΣ  ΔΙΑΤΑΡΑΧΕΣ </vt:lpstr>
      <vt:lpstr>ΔΧΑ/ ΔHCO3- ΕΜΜΕΣΗ  ΑΠΩΛΕΙΑ  NaHCO3</vt:lpstr>
      <vt:lpstr>ΤΡΙΠΛΕΣ  ΔΙΑΤΑΡΑΧΕΣ</vt:lpstr>
      <vt:lpstr> ΜΙΚΤΕΣ  ΔΙΑΤΑΡΑΧΕΣ  ΣΤΗΝ  ΚΛΙΝΙΚΗ  ΠΡΑΞΗ </vt:lpstr>
      <vt:lpstr>ΜΙΚΤΕΣ  ΔΙΑΤΑΡΑΧΕΣ          ΘΕΡΑΠΕΥΤΙΚΕΣ  ΑΡΧΕΣ</vt:lpstr>
      <vt:lpstr>ΘΕΡΑΠΕΙΑ  ΟΞΥΑΙΜΙΑΣ </vt:lpstr>
      <vt:lpstr>ΚΛΙΝΙΚΕΣ  ΕΚΔΗΛΩΣΕΙΣ                 ΑΛΚΑΛΑΙΜΙΑΣ</vt:lpstr>
      <vt:lpstr>ΘΕΡΑΠΕΙΑ  ΑΛΚΑΛΑΙΜΙΑΣ </vt:lpstr>
      <vt:lpstr>ΔΙΟΥΡΗΤΙΚΑ  ΣΕ  ΑΝΑΠΝΕΥΣΤΙΚΗ  ΟΞΕΩΣΗ</vt:lpstr>
      <vt:lpstr>ΜΙΚΤΕΣ  ΔΙΑΤΑΡΑΧΕΣ                         ΘΕΡΑΠΕΥΤΙΚΑ  ΠΡΟΒΛΗΜΑΤΑ</vt:lpstr>
      <vt:lpstr>ΣΥΝΟΨΗ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Στρατής</dc:creator>
  <cp:lastModifiedBy>skn</cp:lastModifiedBy>
  <cp:revision>250</cp:revision>
  <dcterms:created xsi:type="dcterms:W3CDTF">2013-01-13T10:24:17Z</dcterms:created>
  <dcterms:modified xsi:type="dcterms:W3CDTF">2015-09-28T04:01:06Z</dcterms:modified>
</cp:coreProperties>
</file>